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8" r:id="rId2"/>
    <p:sldId id="256" r:id="rId3"/>
    <p:sldId id="295" r:id="rId4"/>
    <p:sldId id="258" r:id="rId5"/>
    <p:sldId id="261" r:id="rId6"/>
    <p:sldId id="260" r:id="rId7"/>
    <p:sldId id="275" r:id="rId8"/>
    <p:sldId id="276" r:id="rId9"/>
    <p:sldId id="262" r:id="rId10"/>
    <p:sldId id="263" r:id="rId11"/>
    <p:sldId id="264" r:id="rId12"/>
    <p:sldId id="265" r:id="rId13"/>
    <p:sldId id="266" r:id="rId14"/>
    <p:sldId id="267" r:id="rId15"/>
    <p:sldId id="268" r:id="rId16"/>
    <p:sldId id="269" r:id="rId17"/>
    <p:sldId id="270" r:id="rId18"/>
    <p:sldId id="271" r:id="rId19"/>
    <p:sldId id="277" r:id="rId20"/>
    <p:sldId id="278" r:id="rId21"/>
    <p:sldId id="279" r:id="rId22"/>
    <p:sldId id="280" r:id="rId23"/>
    <p:sldId id="281" r:id="rId24"/>
    <p:sldId id="282" r:id="rId25"/>
    <p:sldId id="289" r:id="rId26"/>
    <p:sldId id="292" r:id="rId27"/>
    <p:sldId id="290" r:id="rId28"/>
    <p:sldId id="293" r:id="rId29"/>
    <p:sldId id="291" r:id="rId30"/>
    <p:sldId id="294" r:id="rId31"/>
    <p:sldId id="285" r:id="rId32"/>
    <p:sldId id="286" r:id="rId33"/>
    <p:sldId id="283" r:id="rId34"/>
    <p:sldId id="274" r:id="rId35"/>
    <p:sldId id="28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7" autoAdjust="0"/>
    <p:restoredTop sz="94660"/>
  </p:normalViewPr>
  <p:slideViewPr>
    <p:cSldViewPr snapToGrid="0">
      <p:cViewPr varScale="1">
        <p:scale>
          <a:sx n="75" d="100"/>
          <a:sy n="75" d="100"/>
        </p:scale>
        <p:origin x="4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735A5E-8D5D-4B8E-8B28-E7269D0B565C}" type="datetimeFigureOut">
              <a:rPr lang="en-US" smtClean="0"/>
              <a:t>6/24/2025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414599-07E7-45A8-860B-34CEF7685E19}" type="slidenum">
              <a:rPr lang="en-US" smtClean="0"/>
              <a:t>‹#›</a:t>
            </a:fld>
            <a:endParaRPr lang="en-US"/>
          </a:p>
        </p:txBody>
      </p:sp>
    </p:spTree>
    <p:extLst>
      <p:ext uri="{BB962C8B-B14F-4D97-AF65-F5344CB8AC3E}">
        <p14:creationId xmlns:p14="http://schemas.microsoft.com/office/powerpoint/2010/main" val="3831547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6C23A-F1FB-667E-C082-CCF252507D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B8A52D-2865-A12B-0FB6-C7E0979307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A84F54-2A75-CA8B-14C8-3EA4ADF31F2C}"/>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5" name="Footer Placeholder 4">
            <a:extLst>
              <a:ext uri="{FF2B5EF4-FFF2-40B4-BE49-F238E27FC236}">
                <a16:creationId xmlns:a16="http://schemas.microsoft.com/office/drawing/2014/main" id="{5B3059FD-D944-FB86-A3E4-0D072007A6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719C1-8785-2EEA-5FB7-832E0176A6A3}"/>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26372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7AB6F-5D5D-3F83-AC40-9FDDAE0BBE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E304C-5525-3C70-290B-08EE922FA5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B01F7-6D4A-87C2-D7C3-A6E06D684E56}"/>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5" name="Footer Placeholder 4">
            <a:extLst>
              <a:ext uri="{FF2B5EF4-FFF2-40B4-BE49-F238E27FC236}">
                <a16:creationId xmlns:a16="http://schemas.microsoft.com/office/drawing/2014/main" id="{A23C979D-B081-9939-B538-E9D74D8B08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70038-57CA-7FC9-9B53-2DF11D82C104}"/>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4144543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2D2C9-A450-C793-2EA0-73938BAF99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0A9630-5BDA-393F-30E6-B26B85A017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21400F-0605-693F-11DF-61F47C866CF8}"/>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5" name="Footer Placeholder 4">
            <a:extLst>
              <a:ext uri="{FF2B5EF4-FFF2-40B4-BE49-F238E27FC236}">
                <a16:creationId xmlns:a16="http://schemas.microsoft.com/office/drawing/2014/main" id="{0A93FAFC-E113-5FB1-7411-C4AAAD4D49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C4F9D-4F1A-A8E6-9A5D-BEFA58DA3618}"/>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1993904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16066-A7D1-7AE7-D2AD-4F85CBB838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CB7FAD-8BAD-347A-8A40-4578A553EB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D24C1E-A677-F298-D8A9-8A9C46C302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3AA502-3D54-714D-EFB1-B5A533B6BEB8}"/>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6" name="Footer Placeholder 5">
            <a:extLst>
              <a:ext uri="{FF2B5EF4-FFF2-40B4-BE49-F238E27FC236}">
                <a16:creationId xmlns:a16="http://schemas.microsoft.com/office/drawing/2014/main" id="{12BDC439-A060-A15F-AD8E-6953BAE195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6782F3-AFD2-6554-B038-CCDCF524BA2C}"/>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3255231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8B02-02E3-2A06-6B09-D1D2F094FB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FB5B9E-2655-8AC1-BE1C-41231B55C7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EA158-C077-FC3E-0296-402F457E00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33E10F-ECA0-0463-2408-9C6BA4B64E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4AC885-04E2-AF76-C78F-D2CE19E333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012D-27F3-09C1-C8E8-8D5B430A9FD0}"/>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8" name="Footer Placeholder 7">
            <a:extLst>
              <a:ext uri="{FF2B5EF4-FFF2-40B4-BE49-F238E27FC236}">
                <a16:creationId xmlns:a16="http://schemas.microsoft.com/office/drawing/2014/main" id="{7ACED4FA-5615-5BE6-8EE5-E6C63CED5A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C5C349-9D50-240B-6CEA-7449E2306F98}"/>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272529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EE1E9-D662-1E03-3D4F-7169B78774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ECA7BA-46FB-C8BB-96E1-F7CAE1A42965}"/>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4" name="Footer Placeholder 3">
            <a:extLst>
              <a:ext uri="{FF2B5EF4-FFF2-40B4-BE49-F238E27FC236}">
                <a16:creationId xmlns:a16="http://schemas.microsoft.com/office/drawing/2014/main" id="{7C86B7FF-6F9B-5963-091B-0D5AD067F1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2BA3ED-105A-5A66-A9F1-D6D53DE90828}"/>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158776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08F33-AD3B-A065-96AE-DA41B68FC9AF}"/>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3" name="Footer Placeholder 2">
            <a:extLst>
              <a:ext uri="{FF2B5EF4-FFF2-40B4-BE49-F238E27FC236}">
                <a16:creationId xmlns:a16="http://schemas.microsoft.com/office/drawing/2014/main" id="{69C0E475-8D29-111F-A5DA-644D127F8E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02B0AE-D68A-9FE3-277C-2A60CFBB2B40}"/>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746488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B2141-181B-F5C8-9699-94D1ECB7E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5A1336-B57F-0CDA-5FC7-09415C36F8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900A7D-8F90-8A48-2769-2A3C55CA2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A1B7C1-12F5-14C0-073E-152B1E92DC78}"/>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6" name="Footer Placeholder 5">
            <a:extLst>
              <a:ext uri="{FF2B5EF4-FFF2-40B4-BE49-F238E27FC236}">
                <a16:creationId xmlns:a16="http://schemas.microsoft.com/office/drawing/2014/main" id="{9C7470F7-10D1-81F1-465B-022DF0534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A78698-DDAC-566E-9736-9A61BD7AF122}"/>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2435510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8EF7-63DB-AE49-763F-D2FBF3C363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49F353-D462-38C7-3641-7C2D8D2387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91DC28-B8F3-97D0-F3E1-72A1F48BAC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719DCE-B926-71EC-8CE5-BBB8B899C071}"/>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6" name="Footer Placeholder 5">
            <a:extLst>
              <a:ext uri="{FF2B5EF4-FFF2-40B4-BE49-F238E27FC236}">
                <a16:creationId xmlns:a16="http://schemas.microsoft.com/office/drawing/2014/main" id="{3E71E3B8-37D0-9E72-6178-5E9535FC07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F0E146-9D74-9E1F-F54B-68D1A0AB6D7A}"/>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317421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5EF54-D696-A873-A703-BF69D842A7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141341-7534-53F9-CF6E-74EEED4870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8AE89C-5A94-6744-6149-5F985B43D37E}"/>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5" name="Footer Placeholder 4">
            <a:extLst>
              <a:ext uri="{FF2B5EF4-FFF2-40B4-BE49-F238E27FC236}">
                <a16:creationId xmlns:a16="http://schemas.microsoft.com/office/drawing/2014/main" id="{1C62FC62-AE01-3902-7CEE-1B1B07ACBD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404F1-6E23-8AB7-A63B-525A60ED7FD5}"/>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337589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A252C5-4F3A-253D-015A-65B2687BC4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C8EBF6-2718-93F5-82B3-8C238D5159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04915-2775-0729-37F3-A05FFB4FAF18}"/>
              </a:ext>
            </a:extLst>
          </p:cNvPr>
          <p:cNvSpPr>
            <a:spLocks noGrp="1"/>
          </p:cNvSpPr>
          <p:nvPr>
            <p:ph type="dt" sz="half" idx="10"/>
          </p:nvPr>
        </p:nvSpPr>
        <p:spPr/>
        <p:txBody>
          <a:bodyPr/>
          <a:lstStyle/>
          <a:p>
            <a:fld id="{66708183-5353-428D-9BB8-3A72F0EED8EA}" type="datetimeFigureOut">
              <a:rPr lang="en-US" smtClean="0"/>
              <a:t>6/24/2025</a:t>
            </a:fld>
            <a:endParaRPr lang="en-US"/>
          </a:p>
        </p:txBody>
      </p:sp>
      <p:sp>
        <p:nvSpPr>
          <p:cNvPr id="5" name="Footer Placeholder 4">
            <a:extLst>
              <a:ext uri="{FF2B5EF4-FFF2-40B4-BE49-F238E27FC236}">
                <a16:creationId xmlns:a16="http://schemas.microsoft.com/office/drawing/2014/main" id="{E4714C10-4627-3A00-456A-044501D6F0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C7709-0E64-59F1-799B-A3016FBE45B6}"/>
              </a:ext>
            </a:extLst>
          </p:cNvPr>
          <p:cNvSpPr>
            <a:spLocks noGrp="1"/>
          </p:cNvSpPr>
          <p:nvPr>
            <p:ph type="sldNum" sz="quarter" idx="12"/>
          </p:nvPr>
        </p:nvSpPr>
        <p:spPr/>
        <p:txBody>
          <a:bodyPr/>
          <a:lstStyle/>
          <a:p>
            <a:fld id="{2D926B03-BF14-461A-ACE0-C7BACCDEE499}" type="slidenum">
              <a:rPr lang="en-US" smtClean="0"/>
              <a:t>‹#›</a:t>
            </a:fld>
            <a:endParaRPr lang="en-US"/>
          </a:p>
        </p:txBody>
      </p:sp>
    </p:spTree>
    <p:extLst>
      <p:ext uri="{BB962C8B-B14F-4D97-AF65-F5344CB8AC3E}">
        <p14:creationId xmlns:p14="http://schemas.microsoft.com/office/powerpoint/2010/main" val="339248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F8C194-BEC6-8285-D4D7-4DCCF40EF4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610E87-B3D4-2067-D14F-44D1A3DEE0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2C2-3C5E-60C1-5822-0277D219D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708183-5353-428D-9BB8-3A72F0EED8EA}" type="datetimeFigureOut">
              <a:rPr lang="en-US" smtClean="0"/>
              <a:t>6/24/2025</a:t>
            </a:fld>
            <a:endParaRPr lang="en-US"/>
          </a:p>
        </p:txBody>
      </p:sp>
      <p:sp>
        <p:nvSpPr>
          <p:cNvPr id="5" name="Footer Placeholder 4">
            <a:extLst>
              <a:ext uri="{FF2B5EF4-FFF2-40B4-BE49-F238E27FC236}">
                <a16:creationId xmlns:a16="http://schemas.microsoft.com/office/drawing/2014/main" id="{54132F7D-2982-1FD3-359A-8CE43FC62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6D445D4-D83A-7A30-212B-7EF383BCE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926B03-BF14-461A-ACE0-C7BACCDEE499}" type="slidenum">
              <a:rPr lang="en-US" smtClean="0"/>
              <a:t>‹#›</a:t>
            </a:fld>
            <a:endParaRPr lang="en-US"/>
          </a:p>
        </p:txBody>
      </p:sp>
    </p:spTree>
    <p:extLst>
      <p:ext uri="{BB962C8B-B14F-4D97-AF65-F5344CB8AC3E}">
        <p14:creationId xmlns:p14="http://schemas.microsoft.com/office/powerpoint/2010/main" val="421257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877A-B08E-FDE7-974D-112D717D19FF}"/>
              </a:ext>
            </a:extLst>
          </p:cNvPr>
          <p:cNvSpPr>
            <a:spLocks noGrp="1"/>
          </p:cNvSpPr>
          <p:nvPr>
            <p:ph type="title"/>
          </p:nvPr>
        </p:nvSpPr>
        <p:spPr/>
        <p:txBody>
          <a:bodyPr/>
          <a:lstStyle/>
          <a:p>
            <a:pPr algn="ctr"/>
            <a:r>
              <a:rPr lang="en-US" dirty="0">
                <a:solidFill>
                  <a:srgbClr val="FFC000"/>
                </a:solidFill>
              </a:rPr>
              <a:t>The Palestine Mint</a:t>
            </a:r>
            <a:br>
              <a:rPr lang="en-US" dirty="0">
                <a:solidFill>
                  <a:srgbClr val="FFC000"/>
                </a:solidFill>
              </a:rPr>
            </a:br>
            <a:r>
              <a:rPr lang="ar-SA" dirty="0">
                <a:solidFill>
                  <a:srgbClr val="FFC000"/>
                </a:solidFill>
              </a:rPr>
              <a:t>مؤسسة النقد الفلسطينيه</a:t>
            </a:r>
            <a:endParaRPr lang="en-US" dirty="0">
              <a:solidFill>
                <a:srgbClr val="FFC000"/>
              </a:solidFill>
            </a:endParaRPr>
          </a:p>
        </p:txBody>
      </p:sp>
      <p:pic>
        <p:nvPicPr>
          <p:cNvPr id="7" name="Content Placeholder 6">
            <a:extLst>
              <a:ext uri="{FF2B5EF4-FFF2-40B4-BE49-F238E27FC236}">
                <a16:creationId xmlns:a16="http://schemas.microsoft.com/office/drawing/2014/main" id="{C97A2C90-3EC8-BFF2-2C35-1A4864038E75}"/>
              </a:ext>
            </a:extLst>
          </p:cNvPr>
          <p:cNvPicPr>
            <a:picLocks noGrp="1" noChangeAspect="1"/>
          </p:cNvPicPr>
          <p:nvPr>
            <p:ph idx="1"/>
          </p:nvPr>
        </p:nvPicPr>
        <p:blipFill>
          <a:blip r:embed="rId2"/>
          <a:stretch>
            <a:fillRect/>
          </a:stretch>
        </p:blipFill>
        <p:spPr>
          <a:xfrm>
            <a:off x="3053858" y="1825625"/>
            <a:ext cx="6084283" cy="4351338"/>
          </a:xfrm>
          <a:prstGeom prst="rect">
            <a:avLst/>
          </a:prstGeom>
        </p:spPr>
      </p:pic>
    </p:spTree>
    <p:extLst>
      <p:ext uri="{BB962C8B-B14F-4D97-AF65-F5344CB8AC3E}">
        <p14:creationId xmlns:p14="http://schemas.microsoft.com/office/powerpoint/2010/main" val="2764155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3EBA-B8F2-5231-73F9-838823BE3253}"/>
              </a:ext>
            </a:extLst>
          </p:cNvPr>
          <p:cNvSpPr>
            <a:spLocks noGrp="1"/>
          </p:cNvSpPr>
          <p:nvPr>
            <p:ph type="ctrTitle"/>
          </p:nvPr>
        </p:nvSpPr>
        <p:spPr>
          <a:xfrm>
            <a:off x="1524000" y="524257"/>
            <a:ext cx="9144000" cy="1780032"/>
          </a:xfrm>
        </p:spPr>
        <p:txBody>
          <a:bodyPr>
            <a:normAutofit fontScale="90000"/>
          </a:bodyPr>
          <a:lstStyle/>
          <a:p>
            <a:r>
              <a:rPr lang="en-US" dirty="0">
                <a:solidFill>
                  <a:srgbClr val="FFC000"/>
                </a:solidFill>
              </a:rPr>
              <a:t>The Palestine Mint</a:t>
            </a:r>
            <a:br>
              <a:rPr lang="en-US" dirty="0">
                <a:solidFill>
                  <a:srgbClr val="FFC000"/>
                </a:solidFill>
              </a:rPr>
            </a:br>
            <a:r>
              <a:rPr lang="ar-SA" dirty="0">
                <a:solidFill>
                  <a:srgbClr val="FFC000"/>
                </a:solidFill>
              </a:rPr>
              <a:t>مؤسسة النقد الفلسطينيه</a:t>
            </a:r>
            <a:br>
              <a:rPr lang="en-US" dirty="0"/>
            </a:br>
            <a:r>
              <a:rPr lang="en-US" sz="2400" dirty="0"/>
              <a:t>Presents/</a:t>
            </a:r>
            <a:r>
              <a:rPr lang="ar-SA" sz="2400" dirty="0"/>
              <a:t>تقدّم</a:t>
            </a:r>
            <a:r>
              <a:rPr lang="en-US" sz="2400" dirty="0"/>
              <a:t> </a:t>
            </a:r>
          </a:p>
        </p:txBody>
      </p:sp>
      <p:sp>
        <p:nvSpPr>
          <p:cNvPr id="3" name="Subtitle 2">
            <a:extLst>
              <a:ext uri="{FF2B5EF4-FFF2-40B4-BE49-F238E27FC236}">
                <a16:creationId xmlns:a16="http://schemas.microsoft.com/office/drawing/2014/main" id="{B5A9F818-8672-29C5-A51A-DF891FAC9B98}"/>
              </a:ext>
            </a:extLst>
          </p:cNvPr>
          <p:cNvSpPr>
            <a:spLocks noGrp="1"/>
          </p:cNvSpPr>
          <p:nvPr>
            <p:ph type="subTitle" idx="1"/>
          </p:nvPr>
        </p:nvSpPr>
        <p:spPr>
          <a:xfrm>
            <a:off x="1524000" y="2584704"/>
            <a:ext cx="9144000" cy="4035552"/>
          </a:xfrm>
        </p:spPr>
        <p:txBody>
          <a:bodyPr>
            <a:normAutofit/>
          </a:bodyPr>
          <a:lstStyle/>
          <a:p>
            <a:pPr algn="l"/>
            <a:r>
              <a:rPr lang="en-US" dirty="0"/>
              <a:t>	</a:t>
            </a:r>
            <a:r>
              <a:rPr lang="en-US" dirty="0">
                <a:latin typeface="Baskerville Old Face" panose="02020602080505020303" pitchFamily="18" charset="0"/>
              </a:rPr>
              <a:t>A Unique Collection of Palestine commemorative historical coins, a tribute to the rich legacy and history of Palestine. This meticulously designed and crafted collection features the following coins in limited numbers of 1000 coins each. </a:t>
            </a:r>
            <a:r>
              <a:rPr lang="en-US" dirty="0">
                <a:solidFill>
                  <a:srgbClr val="FF0000"/>
                </a:solidFill>
                <a:latin typeface="Baskerville Old Face" panose="02020602080505020303" pitchFamily="18" charset="0"/>
              </a:rPr>
              <a:t>Act now to own a piece of history and use it to talk about the rich history of Palestine!  </a:t>
            </a:r>
          </a:p>
          <a:p>
            <a:pPr algn="l"/>
            <a:endParaRPr lang="en-US" dirty="0">
              <a:solidFill>
                <a:srgbClr val="FF0000"/>
              </a:solidFill>
              <a:latin typeface="Baskerville Old Face" panose="02020602080505020303" pitchFamily="18" charset="0"/>
            </a:endParaRPr>
          </a:p>
          <a:p>
            <a:pPr algn="r"/>
            <a:r>
              <a:rPr lang="ar-SA" dirty="0"/>
              <a:t>مجموعة فريدة من العملات التذكارية التاريخية لفلسطين، تكريمًا للإرث الغني والتاريخ العريق لفلسطين. تتميز هذه المجموعة المصممة بدقة والمصنوعة بعناية وبإصدار محدود من 1000 قطعة من كل واحده. بادر الآن لامتلاك قطعة من التاريخ واستخدمها للحديث عن فلسطين تاريخها العريق. </a:t>
            </a:r>
          </a:p>
          <a:p>
            <a:pPr algn="r"/>
            <a:endParaRPr lang="ar-SA" dirty="0"/>
          </a:p>
        </p:txBody>
      </p:sp>
    </p:spTree>
    <p:extLst>
      <p:ext uri="{BB962C8B-B14F-4D97-AF65-F5344CB8AC3E}">
        <p14:creationId xmlns:p14="http://schemas.microsoft.com/office/powerpoint/2010/main" val="3195736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AB28971C-E73E-4975-743E-AA6663B989D1}"/>
              </a:ext>
            </a:extLst>
          </p:cNvPr>
          <p:cNvPicPr>
            <a:picLocks noGrp="1" noChangeAspect="1"/>
          </p:cNvPicPr>
          <p:nvPr>
            <p:ph idx="1"/>
          </p:nvPr>
        </p:nvPicPr>
        <p:blipFill>
          <a:blip r:embed="rId2"/>
          <a:stretch>
            <a:fillRect/>
          </a:stretch>
        </p:blipFill>
        <p:spPr>
          <a:xfrm>
            <a:off x="1115615" y="1149290"/>
            <a:ext cx="4742993" cy="4553274"/>
          </a:xfrm>
          <a:prstGeom prst="rect">
            <a:avLst/>
          </a:prstGeom>
        </p:spPr>
      </p:pic>
      <p:cxnSp>
        <p:nvCxnSpPr>
          <p:cNvPr id="28" name="Straight Connector 27">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FCF39A"/>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DB91E33-84B7-A495-460A-D9F4DCDACF33}"/>
              </a:ext>
            </a:extLst>
          </p:cNvPr>
          <p:cNvPicPr>
            <a:picLocks noChangeAspect="1"/>
          </p:cNvPicPr>
          <p:nvPr/>
        </p:nvPicPr>
        <p:blipFill>
          <a:blip r:embed="rId3"/>
          <a:stretch>
            <a:fillRect/>
          </a:stretch>
        </p:blipFill>
        <p:spPr>
          <a:xfrm>
            <a:off x="6343240" y="1123527"/>
            <a:ext cx="4213391" cy="4604800"/>
          </a:xfrm>
          <a:prstGeom prst="rect">
            <a:avLst/>
          </a:prstGeom>
        </p:spPr>
      </p:pic>
    </p:spTree>
    <p:extLst>
      <p:ext uri="{BB962C8B-B14F-4D97-AF65-F5344CB8AC3E}">
        <p14:creationId xmlns:p14="http://schemas.microsoft.com/office/powerpoint/2010/main" val="2200285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DA11-88A9-CC4F-604A-EC6C44C97AFB}"/>
              </a:ext>
            </a:extLst>
          </p:cNvPr>
          <p:cNvSpPr>
            <a:spLocks noGrp="1"/>
          </p:cNvSpPr>
          <p:nvPr>
            <p:ph type="title"/>
          </p:nvPr>
        </p:nvSpPr>
        <p:spPr/>
        <p:txBody>
          <a:bodyPr/>
          <a:lstStyle/>
          <a:p>
            <a:pPr algn="ctr"/>
            <a:r>
              <a:rPr lang="en-US" dirty="0">
                <a:solidFill>
                  <a:srgbClr val="FFC000"/>
                </a:solidFill>
              </a:rPr>
              <a:t>The Palestine Man</a:t>
            </a:r>
          </a:p>
        </p:txBody>
      </p:sp>
      <p:sp>
        <p:nvSpPr>
          <p:cNvPr id="3" name="Content Placeholder 2">
            <a:extLst>
              <a:ext uri="{FF2B5EF4-FFF2-40B4-BE49-F238E27FC236}">
                <a16:creationId xmlns:a16="http://schemas.microsoft.com/office/drawing/2014/main" id="{F79582C8-720D-91CF-35CD-E6407EE134BA}"/>
              </a:ext>
            </a:extLst>
          </p:cNvPr>
          <p:cNvSpPr>
            <a:spLocks noGrp="1"/>
          </p:cNvSpPr>
          <p:nvPr>
            <p:ph idx="1"/>
          </p:nvPr>
        </p:nvSpPr>
        <p:spPr/>
        <p:txBody>
          <a:bodyPr/>
          <a:lstStyle/>
          <a:p>
            <a:pPr marL="0" indent="0">
              <a:buNone/>
            </a:pPr>
            <a:r>
              <a:rPr lang="en-US" dirty="0"/>
              <a:t>	</a:t>
            </a:r>
            <a:r>
              <a:rPr lang="en-US" dirty="0">
                <a:latin typeface="Baskerville Old Face" panose="02020602080505020303" pitchFamily="18" charset="0"/>
              </a:rPr>
              <a:t>The Palestine Man and Anemone: Honoring the 1925 discovery of Skull near Safad, this coin depicts the “Galilee Skull,” estimated to be between 200,000 and 500,000 years old, alongside the Anemone, Palestine’s national flower that adorns its landscape.</a:t>
            </a:r>
          </a:p>
          <a:p>
            <a:pPr marL="0" indent="0">
              <a:buNone/>
            </a:pPr>
            <a:endParaRPr lang="en-US" dirty="0"/>
          </a:p>
          <a:p>
            <a:pPr marL="0" indent="0" algn="r">
              <a:buNone/>
            </a:pPr>
            <a:r>
              <a:rPr lang="ar-SA" dirty="0"/>
              <a:t>رجل فلسطين وشقائق النعمان: تم إكتشاف ما يعرف علمياً برجل فلسطين أو رجل الجليل عام 1925 بالقرب من صفد، تُظهر هذه العملة "جمجمة الرجل"، التي يُقدَّر عمرها بين 200,000 و500,000 عام، إلى جانب شقائق النعمان، الزهرة التي تزين مناظرها الطبيعية في فلسطين.</a:t>
            </a:r>
            <a:endParaRPr lang="en-US" dirty="0"/>
          </a:p>
        </p:txBody>
      </p:sp>
    </p:spTree>
    <p:extLst>
      <p:ext uri="{BB962C8B-B14F-4D97-AF65-F5344CB8AC3E}">
        <p14:creationId xmlns:p14="http://schemas.microsoft.com/office/powerpoint/2010/main" val="3476778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E1491B8-D833-15C1-F0B8-EF615DC27001}"/>
              </a:ext>
            </a:extLst>
          </p:cNvPr>
          <p:cNvPicPr>
            <a:picLocks noGrp="1" noChangeAspect="1"/>
          </p:cNvPicPr>
          <p:nvPr>
            <p:ph idx="1"/>
          </p:nvPr>
        </p:nvPicPr>
        <p:blipFill>
          <a:blip r:embed="rId2"/>
          <a:stretch>
            <a:fillRect/>
          </a:stretch>
        </p:blipFill>
        <p:spPr>
          <a:xfrm>
            <a:off x="1345903" y="1123527"/>
            <a:ext cx="4512704" cy="4604800"/>
          </a:xfrm>
          <a:prstGeom prst="rect">
            <a:avLst/>
          </a:prstGeom>
        </p:spPr>
      </p:pic>
      <p:cxnSp>
        <p:nvCxnSpPr>
          <p:cNvPr id="13" name="Straight Connector 12">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F7BE63"/>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2934E2B-9F34-9D38-2E9F-C3F4EB370AD6}"/>
              </a:ext>
            </a:extLst>
          </p:cNvPr>
          <p:cNvPicPr>
            <a:picLocks noChangeAspect="1"/>
          </p:cNvPicPr>
          <p:nvPr/>
        </p:nvPicPr>
        <p:blipFill>
          <a:blip r:embed="rId3"/>
          <a:stretch>
            <a:fillRect/>
          </a:stretch>
        </p:blipFill>
        <p:spPr>
          <a:xfrm>
            <a:off x="6343240" y="1123527"/>
            <a:ext cx="4489680" cy="4604800"/>
          </a:xfrm>
          <a:prstGeom prst="rect">
            <a:avLst/>
          </a:prstGeom>
        </p:spPr>
      </p:pic>
    </p:spTree>
    <p:extLst>
      <p:ext uri="{BB962C8B-B14F-4D97-AF65-F5344CB8AC3E}">
        <p14:creationId xmlns:p14="http://schemas.microsoft.com/office/powerpoint/2010/main" val="3436954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EF44-F3C8-A654-8D66-1E2FE2F7C088}"/>
              </a:ext>
            </a:extLst>
          </p:cNvPr>
          <p:cNvSpPr>
            <a:spLocks noGrp="1"/>
          </p:cNvSpPr>
          <p:nvPr>
            <p:ph type="title"/>
          </p:nvPr>
        </p:nvSpPr>
        <p:spPr/>
        <p:txBody>
          <a:bodyPr/>
          <a:lstStyle/>
          <a:p>
            <a:pPr algn="ctr"/>
            <a:r>
              <a:rPr lang="en-US" dirty="0">
                <a:solidFill>
                  <a:srgbClr val="FFC000"/>
                </a:solidFill>
              </a:rPr>
              <a:t>The Palestine Thinker</a:t>
            </a:r>
          </a:p>
        </p:txBody>
      </p:sp>
      <p:sp>
        <p:nvSpPr>
          <p:cNvPr id="3" name="Content Placeholder 2">
            <a:extLst>
              <a:ext uri="{FF2B5EF4-FFF2-40B4-BE49-F238E27FC236}">
                <a16:creationId xmlns:a16="http://schemas.microsoft.com/office/drawing/2014/main" id="{84ED98B3-81EA-9D06-A6D6-D46E7FB0F00A}"/>
              </a:ext>
            </a:extLst>
          </p:cNvPr>
          <p:cNvSpPr>
            <a:spLocks noGrp="1"/>
          </p:cNvSpPr>
          <p:nvPr>
            <p:ph idx="1"/>
          </p:nvPr>
        </p:nvSpPr>
        <p:spPr/>
        <p:txBody>
          <a:bodyPr/>
          <a:lstStyle/>
          <a:p>
            <a:pPr marL="0" indent="0">
              <a:buNone/>
            </a:pPr>
            <a:r>
              <a:rPr lang="en-US" dirty="0"/>
              <a:t>	</a:t>
            </a:r>
            <a:r>
              <a:rPr lang="en-US" dirty="0">
                <a:latin typeface="Baskerville Old Face" panose="02020602080505020303" pitchFamily="18" charset="0"/>
              </a:rPr>
              <a:t>The Palestine Thinker and Jaffa Oranges: The Palestine Thinker was unearthed in 2016. The Middle Bronze Age “Thinker” figurine, dating back to 1800-1600 BCE, paired with the iconic Jaffa oranges and their blossoms.</a:t>
            </a:r>
          </a:p>
          <a:p>
            <a:pPr marL="0" indent="0" algn="r">
              <a:buNone/>
            </a:pPr>
            <a:endParaRPr lang="en-US" dirty="0"/>
          </a:p>
          <a:p>
            <a:pPr marL="0" indent="0" algn="r">
              <a:buNone/>
            </a:pPr>
            <a:r>
              <a:rPr lang="ar-SA" dirty="0"/>
              <a:t>المفكر الفلسطيني وبرتقال يافا: تم العثور على المفكر الفلسطيني في عام 2016 في قرية العباسيه بالقرب من يافا. تمثال "المفكر" من العصر البرونزي الأوسط اي قبل تمثال رودين والذي يحمل نفس الإسم بمئات السنين، والذي يعود تاريخه إلى 1800-1600 قبل الميلاد، مقترنًا ببرتقال يافا الأيقوني وزهوره.</a:t>
            </a:r>
            <a:endParaRPr lang="en-US" dirty="0"/>
          </a:p>
        </p:txBody>
      </p:sp>
    </p:spTree>
    <p:extLst>
      <p:ext uri="{BB962C8B-B14F-4D97-AF65-F5344CB8AC3E}">
        <p14:creationId xmlns:p14="http://schemas.microsoft.com/office/powerpoint/2010/main" val="2590756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4C930C4-2327-0435-BAE8-295E2414EEE6}"/>
              </a:ext>
            </a:extLst>
          </p:cNvPr>
          <p:cNvPicPr>
            <a:picLocks noGrp="1" noChangeAspect="1"/>
          </p:cNvPicPr>
          <p:nvPr>
            <p:ph idx="1"/>
          </p:nvPr>
        </p:nvPicPr>
        <p:blipFill>
          <a:blip r:embed="rId2"/>
          <a:stretch>
            <a:fillRect/>
          </a:stretch>
        </p:blipFill>
        <p:spPr>
          <a:xfrm>
            <a:off x="643467" y="841207"/>
            <a:ext cx="5294716" cy="5175584"/>
          </a:xfrm>
          <a:prstGeom prst="rect">
            <a:avLst/>
          </a:prstGeom>
        </p:spPr>
      </p:pic>
      <p:cxnSp>
        <p:nvCxnSpPr>
          <p:cNvPr id="20" name="Straight Connector 19">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6EABAE6-54C2-C023-E185-73B0FD7A13F3}"/>
              </a:ext>
            </a:extLst>
          </p:cNvPr>
          <p:cNvPicPr>
            <a:picLocks noChangeAspect="1"/>
          </p:cNvPicPr>
          <p:nvPr/>
        </p:nvPicPr>
        <p:blipFill>
          <a:blip r:embed="rId3"/>
          <a:stretch>
            <a:fillRect/>
          </a:stretch>
        </p:blipFill>
        <p:spPr>
          <a:xfrm>
            <a:off x="6253817" y="814734"/>
            <a:ext cx="5294715" cy="5228531"/>
          </a:xfrm>
          <a:prstGeom prst="rect">
            <a:avLst/>
          </a:prstGeom>
        </p:spPr>
      </p:pic>
    </p:spTree>
    <p:extLst>
      <p:ext uri="{BB962C8B-B14F-4D97-AF65-F5344CB8AC3E}">
        <p14:creationId xmlns:p14="http://schemas.microsoft.com/office/powerpoint/2010/main" val="3972473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7615-5499-FB3D-1619-2C3267CFEFD7}"/>
              </a:ext>
            </a:extLst>
          </p:cNvPr>
          <p:cNvSpPr>
            <a:spLocks noGrp="1"/>
          </p:cNvSpPr>
          <p:nvPr>
            <p:ph type="title"/>
          </p:nvPr>
        </p:nvSpPr>
        <p:spPr/>
        <p:txBody>
          <a:bodyPr/>
          <a:lstStyle/>
          <a:p>
            <a:pPr algn="ctr"/>
            <a:r>
              <a:rPr lang="en-US" dirty="0">
                <a:solidFill>
                  <a:srgbClr val="FFC000"/>
                </a:solidFill>
              </a:rPr>
              <a:t>The Ambassador of Pharaonic Egypt to Palestine</a:t>
            </a:r>
          </a:p>
        </p:txBody>
      </p:sp>
      <p:sp>
        <p:nvSpPr>
          <p:cNvPr id="3" name="Content Placeholder 2">
            <a:extLst>
              <a:ext uri="{FF2B5EF4-FFF2-40B4-BE49-F238E27FC236}">
                <a16:creationId xmlns:a16="http://schemas.microsoft.com/office/drawing/2014/main" id="{87499738-32BC-1123-84F2-11EE9F480954}"/>
              </a:ext>
            </a:extLst>
          </p:cNvPr>
          <p:cNvSpPr>
            <a:spLocks noGrp="1"/>
          </p:cNvSpPr>
          <p:nvPr>
            <p:ph idx="1"/>
          </p:nvPr>
        </p:nvSpPr>
        <p:spPr/>
        <p:txBody>
          <a:bodyPr/>
          <a:lstStyle/>
          <a:p>
            <a:pPr marL="457200" lvl="1" indent="0">
              <a:buNone/>
            </a:pPr>
            <a:r>
              <a:rPr lang="en-US" dirty="0"/>
              <a:t>	</a:t>
            </a:r>
            <a:r>
              <a:rPr lang="en-US" dirty="0">
                <a:latin typeface="Baskerville Old Face" panose="02020602080505020303" pitchFamily="18" charset="0"/>
              </a:rPr>
              <a:t>The Ambassador of Pharaonic Egypt to Palestine alongside a Specimen of Palestinian Pottery: Pa-di-</a:t>
            </a:r>
            <a:r>
              <a:rPr lang="en-US" dirty="0" err="1">
                <a:latin typeface="Baskerville Old Face" panose="02020602080505020303" pitchFamily="18" charset="0"/>
              </a:rPr>
              <a:t>Iset</a:t>
            </a:r>
            <a:r>
              <a:rPr lang="en-US" dirty="0">
                <a:latin typeface="Baskerville Old Face" panose="02020602080505020303" pitchFamily="18" charset="0"/>
              </a:rPr>
              <a:t>, an Egyptian ambassador to Palestine from the 26th Dynasty (circa 664–525 BCE), was discovered in 2023 in </a:t>
            </a:r>
            <a:r>
              <a:rPr lang="en-US" dirty="0" err="1">
                <a:latin typeface="Baskerville Old Face" panose="02020602080505020303" pitchFamily="18" charset="0"/>
              </a:rPr>
              <a:t>Abusir</a:t>
            </a:r>
            <a:r>
              <a:rPr lang="en-US" dirty="0">
                <a:latin typeface="Baskerville Old Face" panose="02020602080505020303" pitchFamily="18" charset="0"/>
              </a:rPr>
              <a:t>, Egypt, along with a specimen of Palestinian pottery. Palestine began exporting such pottery to neighboring regions, including Pharaonic Egypt, around 1700 BCE.</a:t>
            </a:r>
          </a:p>
          <a:p>
            <a:pPr marL="457200" lvl="1" indent="0">
              <a:buNone/>
            </a:pPr>
            <a:endParaRPr lang="en-US" dirty="0"/>
          </a:p>
          <a:p>
            <a:pPr marL="457200" lvl="1" indent="0" algn="r">
              <a:buNone/>
            </a:pPr>
            <a:r>
              <a:rPr lang="ar-SA" dirty="0"/>
              <a:t>سفير مصر الفرعونية إلى فلسطين بجانب نموذج من الفخار الفلسطيني: با-دي-إيست، سفير مصر إلى فلسطين من الأسرة السادسة والعشرين (حوالي 664-525 قبل الميلاد)، تم اكتشافه في عام 2023 في أبو صير بمصر، إلى جانب نموذج من الفخار الفلسطيني. بدأت فلسطين في تصدير هذا النوع من الفخار إلى المناطق المجاورة، بما في ذلك مصر الفرعونية، حوالي عام 1700 قبل الميلاد.</a:t>
            </a:r>
          </a:p>
          <a:p>
            <a:pPr marL="457200" lvl="1" indent="0">
              <a:buNone/>
            </a:pPr>
            <a:endParaRPr lang="en-US" dirty="0"/>
          </a:p>
        </p:txBody>
      </p:sp>
    </p:spTree>
    <p:extLst>
      <p:ext uri="{BB962C8B-B14F-4D97-AF65-F5344CB8AC3E}">
        <p14:creationId xmlns:p14="http://schemas.microsoft.com/office/powerpoint/2010/main" val="2388049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EABE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4897E1BE-1551-AB4A-C905-3E756B861BB1}"/>
              </a:ext>
            </a:extLst>
          </p:cNvPr>
          <p:cNvPicPr>
            <a:picLocks noGrp="1" noChangeAspect="1"/>
          </p:cNvPicPr>
          <p:nvPr>
            <p:ph idx="1"/>
          </p:nvPr>
        </p:nvPicPr>
        <p:blipFill>
          <a:blip r:embed="rId2"/>
          <a:stretch>
            <a:fillRect/>
          </a:stretch>
        </p:blipFill>
        <p:spPr>
          <a:xfrm>
            <a:off x="824828" y="643467"/>
            <a:ext cx="3450386" cy="2475653"/>
          </a:xfrm>
          <a:prstGeom prst="rect">
            <a:avLst/>
          </a:prstGeom>
        </p:spPr>
      </p:pic>
      <p:sp>
        <p:nvSpPr>
          <p:cNvPr id="30" name="Rectangle 29">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EABE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70638C5-9065-7266-7985-F3ECEA5FC0AC}"/>
              </a:ext>
            </a:extLst>
          </p:cNvPr>
          <p:cNvPicPr>
            <a:picLocks noChangeAspect="1"/>
          </p:cNvPicPr>
          <p:nvPr/>
        </p:nvPicPr>
        <p:blipFill>
          <a:blip r:embed="rId3"/>
          <a:stretch>
            <a:fillRect/>
          </a:stretch>
        </p:blipFill>
        <p:spPr>
          <a:xfrm>
            <a:off x="827631" y="3748194"/>
            <a:ext cx="3444780" cy="2471631"/>
          </a:xfrm>
          <a:prstGeom prst="rect">
            <a:avLst/>
          </a:prstGeom>
        </p:spPr>
      </p:pic>
      <p:sp>
        <p:nvSpPr>
          <p:cNvPr id="32" name="Rectangle 31">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BA14E19-939D-E1C5-8C59-C723E67345DE}"/>
              </a:ext>
            </a:extLst>
          </p:cNvPr>
          <p:cNvPicPr>
            <a:picLocks noChangeAspect="1"/>
          </p:cNvPicPr>
          <p:nvPr/>
        </p:nvPicPr>
        <p:blipFill>
          <a:blip r:embed="rId4"/>
          <a:stretch>
            <a:fillRect/>
          </a:stretch>
        </p:blipFill>
        <p:spPr>
          <a:xfrm>
            <a:off x="5564273" y="650497"/>
            <a:ext cx="5571066" cy="5571066"/>
          </a:xfrm>
          <a:prstGeom prst="rect">
            <a:avLst/>
          </a:prstGeom>
        </p:spPr>
      </p:pic>
    </p:spTree>
    <p:extLst>
      <p:ext uri="{BB962C8B-B14F-4D97-AF65-F5344CB8AC3E}">
        <p14:creationId xmlns:p14="http://schemas.microsoft.com/office/powerpoint/2010/main" val="2923024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EC31C-1A7A-6690-C66B-7529493CE263}"/>
              </a:ext>
            </a:extLst>
          </p:cNvPr>
          <p:cNvSpPr>
            <a:spLocks noGrp="1"/>
          </p:cNvSpPr>
          <p:nvPr>
            <p:ph type="title"/>
          </p:nvPr>
        </p:nvSpPr>
        <p:spPr/>
        <p:txBody>
          <a:bodyPr/>
          <a:lstStyle/>
          <a:p>
            <a:pPr algn="ctr"/>
            <a:r>
              <a:rPr lang="en-US" dirty="0">
                <a:solidFill>
                  <a:srgbClr val="FFC000"/>
                </a:solidFill>
              </a:rPr>
              <a:t>Church of the Holly Sepulcher</a:t>
            </a:r>
          </a:p>
        </p:txBody>
      </p:sp>
      <p:sp>
        <p:nvSpPr>
          <p:cNvPr id="3" name="Content Placeholder 2">
            <a:extLst>
              <a:ext uri="{FF2B5EF4-FFF2-40B4-BE49-F238E27FC236}">
                <a16:creationId xmlns:a16="http://schemas.microsoft.com/office/drawing/2014/main" id="{B2DC2FEA-22A8-50BB-DD81-41BF6410F38F}"/>
              </a:ext>
            </a:extLst>
          </p:cNvPr>
          <p:cNvSpPr>
            <a:spLocks noGrp="1"/>
          </p:cNvSpPr>
          <p:nvPr>
            <p:ph idx="1"/>
          </p:nvPr>
        </p:nvSpPr>
        <p:spPr/>
        <p:txBody>
          <a:bodyPr/>
          <a:lstStyle/>
          <a:p>
            <a:pPr marL="0" indent="0">
              <a:buNone/>
            </a:pPr>
            <a:r>
              <a:rPr lang="en-US" dirty="0"/>
              <a:t>	</a:t>
            </a:r>
            <a:r>
              <a:rPr lang="en-US" dirty="0">
                <a:latin typeface="Baskerville Old Face" panose="02020602080505020303" pitchFamily="18" charset="0"/>
              </a:rPr>
              <a:t>The Church of the Holly Sepulcher and Date Palm Tree: Featuring Christianity Holiest Church and the most revered church established in Jerusalem, Palestine in 326, alongside the esteemed Date Palm Tree.</a:t>
            </a:r>
          </a:p>
          <a:p>
            <a:pPr marL="0" indent="0">
              <a:buNone/>
            </a:pPr>
            <a:endParaRPr lang="en-US" dirty="0"/>
          </a:p>
          <a:p>
            <a:pPr marL="0" indent="0" algn="r">
              <a:buNone/>
            </a:pPr>
            <a:r>
              <a:rPr lang="ar-SA" dirty="0"/>
              <a:t>كنيسة القيامة وشجرة النخيل: تُبرز هذه العملة أقدس الكنائس المسيحية وأشهر كنيسة أُسست في القدس - فلسطين عام 326، إلى جانب شجرة النخيل التي تعتبر من أشجار الجنه.</a:t>
            </a:r>
            <a:endParaRPr lang="en-US" dirty="0"/>
          </a:p>
        </p:txBody>
      </p:sp>
    </p:spTree>
    <p:extLst>
      <p:ext uri="{BB962C8B-B14F-4D97-AF65-F5344CB8AC3E}">
        <p14:creationId xmlns:p14="http://schemas.microsoft.com/office/powerpoint/2010/main" val="345269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26487293-F15E-962D-900C-D6E003C2CF93}"/>
              </a:ext>
            </a:extLst>
          </p:cNvPr>
          <p:cNvPicPr>
            <a:picLocks noChangeAspect="1"/>
          </p:cNvPicPr>
          <p:nvPr/>
        </p:nvPicPr>
        <p:blipFill>
          <a:blip r:embed="rId2"/>
          <a:srcRect t="10903"/>
          <a:stretch>
            <a:fillRect/>
          </a:stretch>
        </p:blipFill>
        <p:spPr>
          <a:xfrm>
            <a:off x="-1" y="10"/>
            <a:ext cx="7370057" cy="6857990"/>
          </a:xfrm>
          <a:prstGeom prst="rect">
            <a:avLst/>
          </a:prstGeom>
        </p:spPr>
      </p:pic>
      <p:pic>
        <p:nvPicPr>
          <p:cNvPr id="6" name="Picture 5">
            <a:extLst>
              <a:ext uri="{FF2B5EF4-FFF2-40B4-BE49-F238E27FC236}">
                <a16:creationId xmlns:a16="http://schemas.microsoft.com/office/drawing/2014/main" id="{0F27FE10-94E3-E810-859A-BC3FFF54065E}"/>
              </a:ext>
            </a:extLst>
          </p:cNvPr>
          <p:cNvPicPr>
            <a:picLocks noChangeAspect="1"/>
          </p:cNvPicPr>
          <p:nvPr/>
        </p:nvPicPr>
        <p:blipFill>
          <a:blip r:embed="rId3"/>
          <a:srcRect t="12569" r="-3" b="15570"/>
          <a:stretch>
            <a:fillRect/>
          </a:stretch>
        </p:blipFill>
        <p:spPr>
          <a:xfrm>
            <a:off x="7534656" y="1"/>
            <a:ext cx="4657344" cy="3346704"/>
          </a:xfrm>
          <a:prstGeom prst="rect">
            <a:avLst/>
          </a:prstGeom>
        </p:spPr>
      </p:pic>
      <p:pic>
        <p:nvPicPr>
          <p:cNvPr id="5" name="Content Placeholder 4">
            <a:extLst>
              <a:ext uri="{FF2B5EF4-FFF2-40B4-BE49-F238E27FC236}">
                <a16:creationId xmlns:a16="http://schemas.microsoft.com/office/drawing/2014/main" id="{DB986550-AEFC-3874-2D68-8CEB8C274D5E}"/>
              </a:ext>
            </a:extLst>
          </p:cNvPr>
          <p:cNvPicPr>
            <a:picLocks noGrp="1" noChangeAspect="1"/>
          </p:cNvPicPr>
          <p:nvPr>
            <p:ph idx="1"/>
          </p:nvPr>
        </p:nvPicPr>
        <p:blipFill>
          <a:blip r:embed="rId4"/>
          <a:srcRect t="3167" r="-3" b="24972"/>
          <a:stretch>
            <a:fillRect/>
          </a:stretch>
        </p:blipFill>
        <p:spPr>
          <a:xfrm>
            <a:off x="7534654" y="3511296"/>
            <a:ext cx="4657346" cy="3346704"/>
          </a:xfrm>
          <a:prstGeom prst="rect">
            <a:avLst/>
          </a:prstGeom>
        </p:spPr>
      </p:pic>
    </p:spTree>
    <p:extLst>
      <p:ext uri="{BB962C8B-B14F-4D97-AF65-F5344CB8AC3E}">
        <p14:creationId xmlns:p14="http://schemas.microsoft.com/office/powerpoint/2010/main" val="1303361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4A4B0-7693-B794-8E86-25144C1505CF}"/>
              </a:ext>
            </a:extLst>
          </p:cNvPr>
          <p:cNvSpPr>
            <a:spLocks noGrp="1"/>
          </p:cNvSpPr>
          <p:nvPr>
            <p:ph type="title"/>
          </p:nvPr>
        </p:nvSpPr>
        <p:spPr/>
        <p:txBody>
          <a:bodyPr/>
          <a:lstStyle/>
          <a:p>
            <a:pPr algn="ctr"/>
            <a:r>
              <a:rPr lang="en-US" dirty="0">
                <a:solidFill>
                  <a:srgbClr val="FFC000"/>
                </a:solidFill>
              </a:rPr>
              <a:t>Al-</a:t>
            </a:r>
            <a:r>
              <a:rPr lang="en-US" dirty="0" err="1">
                <a:solidFill>
                  <a:srgbClr val="FFC000"/>
                </a:solidFill>
              </a:rPr>
              <a:t>Qibli</a:t>
            </a:r>
            <a:r>
              <a:rPr lang="en-US" dirty="0">
                <a:solidFill>
                  <a:srgbClr val="FFC000"/>
                </a:solidFill>
              </a:rPr>
              <a:t> Mosque</a:t>
            </a:r>
          </a:p>
        </p:txBody>
      </p:sp>
      <p:sp>
        <p:nvSpPr>
          <p:cNvPr id="3" name="Content Placeholder 2">
            <a:extLst>
              <a:ext uri="{FF2B5EF4-FFF2-40B4-BE49-F238E27FC236}">
                <a16:creationId xmlns:a16="http://schemas.microsoft.com/office/drawing/2014/main" id="{7C98DBEF-BCA0-028B-B239-17CF8A0B800F}"/>
              </a:ext>
            </a:extLst>
          </p:cNvPr>
          <p:cNvSpPr>
            <a:spLocks noGrp="1"/>
          </p:cNvSpPr>
          <p:nvPr>
            <p:ph idx="1"/>
          </p:nvPr>
        </p:nvSpPr>
        <p:spPr/>
        <p:txBody>
          <a:bodyPr/>
          <a:lstStyle/>
          <a:p>
            <a:pPr marL="0" indent="0">
              <a:buNone/>
            </a:pPr>
            <a:r>
              <a:rPr lang="it-IT" dirty="0"/>
              <a:t>	</a:t>
            </a:r>
            <a:r>
              <a:rPr lang="it-IT" dirty="0">
                <a:latin typeface="Baskerville Old Face" panose="02020602080505020303" pitchFamily="18" charset="0"/>
              </a:rPr>
              <a:t>Al-Qibli Mosque and Qur’anic Verse: Showcasing Al-Qibli also known as Al-Aqsa Mosque, constructed by Umar bin Al-Khattab in 637, accompanied by the Qur’anic verse detailing Prophet Muhammad’s 621 journey from Mecca to Jerusalem, Palestine. </a:t>
            </a:r>
          </a:p>
          <a:p>
            <a:pPr marL="0" indent="0" algn="r">
              <a:buNone/>
            </a:pPr>
            <a:endParaRPr lang="it-IT" dirty="0"/>
          </a:p>
          <a:p>
            <a:pPr marL="0" indent="0" algn="r">
              <a:buNone/>
            </a:pPr>
            <a:r>
              <a:rPr lang="ar-SA" dirty="0"/>
              <a:t>المسجد القبلي وآية الإسراء القرآنية: يُظهر المسجد القبلي والذي يعرف أيضا بالمسجد الأقصى، الذي أعاد بنائه عمر بن الخطاب عام 637، إلى جانب الآية القرآنية من سورة الإسراء التي تصف رحلة النبي محمد (ص) عام 621 من مكة إلى القدس - فلسطين.</a:t>
            </a:r>
            <a:endParaRPr lang="it-IT" dirty="0"/>
          </a:p>
        </p:txBody>
      </p:sp>
    </p:spTree>
    <p:extLst>
      <p:ext uri="{BB962C8B-B14F-4D97-AF65-F5344CB8AC3E}">
        <p14:creationId xmlns:p14="http://schemas.microsoft.com/office/powerpoint/2010/main" val="1810553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9E301E5-1206-47D0-9CDF-72583D739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A31FBE-7948-4384-B68A-75DEFDC49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5598CF7-E985-AFEB-52BC-237200D70F79}"/>
              </a:ext>
            </a:extLst>
          </p:cNvPr>
          <p:cNvPicPr>
            <a:picLocks noGrp="1" noChangeAspect="1"/>
          </p:cNvPicPr>
          <p:nvPr>
            <p:ph idx="1"/>
          </p:nvPr>
        </p:nvPicPr>
        <p:blipFill>
          <a:blip r:embed="rId2"/>
          <a:srcRect t="9529" r="4" b="23129"/>
          <a:stretch>
            <a:fillRect/>
          </a:stretch>
        </p:blipFill>
        <p:spPr>
          <a:xfrm>
            <a:off x="641276" y="643467"/>
            <a:ext cx="4013020" cy="2702558"/>
          </a:xfrm>
          <a:prstGeom prst="rect">
            <a:avLst/>
          </a:prstGeom>
        </p:spPr>
      </p:pic>
      <p:pic>
        <p:nvPicPr>
          <p:cNvPr id="6" name="Picture 5">
            <a:extLst>
              <a:ext uri="{FF2B5EF4-FFF2-40B4-BE49-F238E27FC236}">
                <a16:creationId xmlns:a16="http://schemas.microsoft.com/office/drawing/2014/main" id="{641F466B-CF38-0F58-970F-C7BEFBFE7C4B}"/>
              </a:ext>
            </a:extLst>
          </p:cNvPr>
          <p:cNvPicPr>
            <a:picLocks noChangeAspect="1"/>
          </p:cNvPicPr>
          <p:nvPr/>
        </p:nvPicPr>
        <p:blipFill>
          <a:blip r:embed="rId3"/>
          <a:srcRect t="13718" r="-1" b="18836"/>
          <a:stretch>
            <a:fillRect/>
          </a:stretch>
        </p:blipFill>
        <p:spPr>
          <a:xfrm>
            <a:off x="643467" y="3509433"/>
            <a:ext cx="4010830" cy="2705099"/>
          </a:xfrm>
          <a:prstGeom prst="rect">
            <a:avLst/>
          </a:prstGeom>
        </p:spPr>
      </p:pic>
      <p:pic>
        <p:nvPicPr>
          <p:cNvPr id="7" name="Picture 6">
            <a:extLst>
              <a:ext uri="{FF2B5EF4-FFF2-40B4-BE49-F238E27FC236}">
                <a16:creationId xmlns:a16="http://schemas.microsoft.com/office/drawing/2014/main" id="{ACD46AC4-277F-ECE9-3AE2-1BBE7744A819}"/>
              </a:ext>
            </a:extLst>
          </p:cNvPr>
          <p:cNvPicPr>
            <a:picLocks noChangeAspect="1"/>
          </p:cNvPicPr>
          <p:nvPr/>
        </p:nvPicPr>
        <p:blipFill>
          <a:blip r:embed="rId4"/>
          <a:srcRect t="37970"/>
          <a:stretch>
            <a:fillRect/>
          </a:stretch>
        </p:blipFill>
        <p:spPr>
          <a:xfrm>
            <a:off x="4812633" y="643467"/>
            <a:ext cx="6735900" cy="5571066"/>
          </a:xfrm>
          <a:prstGeom prst="rect">
            <a:avLst/>
          </a:prstGeom>
        </p:spPr>
      </p:pic>
    </p:spTree>
    <p:extLst>
      <p:ext uri="{BB962C8B-B14F-4D97-AF65-F5344CB8AC3E}">
        <p14:creationId xmlns:p14="http://schemas.microsoft.com/office/powerpoint/2010/main" val="427434539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208A9-E8FA-AA8D-5A53-F3CDD315152B}"/>
              </a:ext>
            </a:extLst>
          </p:cNvPr>
          <p:cNvSpPr>
            <a:spLocks noGrp="1"/>
          </p:cNvSpPr>
          <p:nvPr>
            <p:ph type="title"/>
          </p:nvPr>
        </p:nvSpPr>
        <p:spPr/>
        <p:txBody>
          <a:bodyPr/>
          <a:lstStyle/>
          <a:p>
            <a:pPr algn="ctr"/>
            <a:r>
              <a:rPr lang="en-US" dirty="0">
                <a:solidFill>
                  <a:srgbClr val="FFC000"/>
                </a:solidFill>
              </a:rPr>
              <a:t>Dome of the Rock</a:t>
            </a:r>
          </a:p>
        </p:txBody>
      </p:sp>
      <p:sp>
        <p:nvSpPr>
          <p:cNvPr id="3" name="Content Placeholder 2">
            <a:extLst>
              <a:ext uri="{FF2B5EF4-FFF2-40B4-BE49-F238E27FC236}">
                <a16:creationId xmlns:a16="http://schemas.microsoft.com/office/drawing/2014/main" id="{3A04CE25-3D92-D4A5-E7D7-C5A43FECCE5C}"/>
              </a:ext>
            </a:extLst>
          </p:cNvPr>
          <p:cNvSpPr>
            <a:spLocks noGrp="1"/>
          </p:cNvSpPr>
          <p:nvPr>
            <p:ph idx="1"/>
          </p:nvPr>
        </p:nvSpPr>
        <p:spPr/>
        <p:txBody>
          <a:bodyPr/>
          <a:lstStyle/>
          <a:p>
            <a:pPr marL="0" indent="0">
              <a:buNone/>
            </a:pPr>
            <a:r>
              <a:rPr lang="en-US" dirty="0"/>
              <a:t>	</a:t>
            </a:r>
            <a:r>
              <a:rPr lang="en-US" dirty="0">
                <a:latin typeface="Baskerville Old Face" panose="02020602080505020303" pitchFamily="18" charset="0"/>
              </a:rPr>
              <a:t>Dome of the Rock and the Blessed Olive Tree: Presenting the Dome of the Rock, constructed between 688 and 692 over the sacred site of Prophet Muhammad’s ascension, alongside Palestine’s blessed Olive Tree.</a:t>
            </a:r>
          </a:p>
          <a:p>
            <a:pPr marL="0" indent="0" algn="r">
              <a:buNone/>
            </a:pPr>
            <a:endParaRPr lang="en-US" dirty="0"/>
          </a:p>
          <a:p>
            <a:pPr marL="0" indent="0" algn="r">
              <a:buNone/>
            </a:pPr>
            <a:r>
              <a:rPr lang="ar-SA" dirty="0"/>
              <a:t>قبة الصخرة المشرفه وشجرة الزيتون المباركة: تُظهر قبة الصخرة المشرفه والتي شُيدت على الصخرة التي وقف عليها النبي محمد (ص) في بيت المقدس، قبل صعوده إلى السموات العُلى . بُنيت الصخرة المشرفه بين عامي 688 و692 ، إلى جانب شجرة الزيتون المباركة في فلسطين.</a:t>
            </a:r>
            <a:endParaRPr lang="en-US" dirty="0"/>
          </a:p>
        </p:txBody>
      </p:sp>
    </p:spTree>
    <p:extLst>
      <p:ext uri="{BB962C8B-B14F-4D97-AF65-F5344CB8AC3E}">
        <p14:creationId xmlns:p14="http://schemas.microsoft.com/office/powerpoint/2010/main" val="1566407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01DC018-ABB4-FA7D-C7C3-B9A0E6184643}"/>
              </a:ext>
            </a:extLst>
          </p:cNvPr>
          <p:cNvPicPr>
            <a:picLocks noGrp="1" noChangeAspect="1"/>
          </p:cNvPicPr>
          <p:nvPr>
            <p:ph idx="1"/>
          </p:nvPr>
        </p:nvPicPr>
        <p:blipFill>
          <a:blip r:embed="rId2"/>
          <a:stretch>
            <a:fillRect/>
          </a:stretch>
        </p:blipFill>
        <p:spPr>
          <a:xfrm>
            <a:off x="643467" y="781641"/>
            <a:ext cx="5294716" cy="5294716"/>
          </a:xfrm>
          <a:prstGeom prst="rect">
            <a:avLst/>
          </a:prstGeom>
        </p:spPr>
      </p:pic>
      <p:cxnSp>
        <p:nvCxnSpPr>
          <p:cNvPr id="16" name="Straight Connector 1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8562A78-2778-EBC5-60EB-9C3D9D7CEB89}"/>
              </a:ext>
            </a:extLst>
          </p:cNvPr>
          <p:cNvPicPr>
            <a:picLocks noChangeAspect="1"/>
          </p:cNvPicPr>
          <p:nvPr/>
        </p:nvPicPr>
        <p:blipFill>
          <a:blip r:embed="rId3"/>
          <a:stretch>
            <a:fillRect/>
          </a:stretch>
        </p:blipFill>
        <p:spPr>
          <a:xfrm>
            <a:off x="6253817" y="781642"/>
            <a:ext cx="5294715" cy="5294715"/>
          </a:xfrm>
          <a:prstGeom prst="rect">
            <a:avLst/>
          </a:prstGeom>
        </p:spPr>
      </p:pic>
    </p:spTree>
    <p:extLst>
      <p:ext uri="{BB962C8B-B14F-4D97-AF65-F5344CB8AC3E}">
        <p14:creationId xmlns:p14="http://schemas.microsoft.com/office/powerpoint/2010/main" val="1631282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C3848-6B04-7585-B86C-8261F95850EB}"/>
              </a:ext>
            </a:extLst>
          </p:cNvPr>
          <p:cNvSpPr>
            <a:spLocks noGrp="1"/>
          </p:cNvSpPr>
          <p:nvPr>
            <p:ph type="title"/>
          </p:nvPr>
        </p:nvSpPr>
        <p:spPr/>
        <p:txBody>
          <a:bodyPr/>
          <a:lstStyle/>
          <a:p>
            <a:pPr algn="ctr"/>
            <a:r>
              <a:rPr lang="en-US" dirty="0">
                <a:solidFill>
                  <a:srgbClr val="FFC000"/>
                </a:solidFill>
              </a:rPr>
              <a:t>Palestine Flag and Key-</a:t>
            </a:r>
            <a:br>
              <a:rPr lang="en-US" dirty="0">
                <a:solidFill>
                  <a:srgbClr val="FFC000"/>
                </a:solidFill>
              </a:rPr>
            </a:br>
            <a:r>
              <a:rPr lang="en-US" dirty="0">
                <a:solidFill>
                  <a:srgbClr val="FFC000"/>
                </a:solidFill>
              </a:rPr>
              <a:t>We Shall Return!</a:t>
            </a:r>
          </a:p>
        </p:txBody>
      </p:sp>
      <p:sp>
        <p:nvSpPr>
          <p:cNvPr id="3" name="Content Placeholder 2">
            <a:extLst>
              <a:ext uri="{FF2B5EF4-FFF2-40B4-BE49-F238E27FC236}">
                <a16:creationId xmlns:a16="http://schemas.microsoft.com/office/drawing/2014/main" id="{0899A8D2-C827-51DC-4FC1-BC6DBC217CEF}"/>
              </a:ext>
            </a:extLst>
          </p:cNvPr>
          <p:cNvSpPr>
            <a:spLocks noGrp="1"/>
          </p:cNvSpPr>
          <p:nvPr>
            <p:ph idx="1"/>
          </p:nvPr>
        </p:nvSpPr>
        <p:spPr/>
        <p:txBody>
          <a:bodyPr/>
          <a:lstStyle/>
          <a:p>
            <a:pPr marL="0" indent="0">
              <a:buNone/>
            </a:pPr>
            <a:r>
              <a:rPr lang="en-US" dirty="0"/>
              <a:t>	</a:t>
            </a:r>
            <a:r>
              <a:rPr lang="en-US" dirty="0">
                <a:latin typeface="Baskerville Old Face" panose="02020602080505020303" pitchFamily="18" charset="0"/>
              </a:rPr>
              <a:t>Palestine Flag and Key: Symbolizing the Palestinian flag and the cherished keys retained by Palestinians, representing homes from which they displaced in 1948 and the hope to return to reclaim Palestine from the river to the sea. </a:t>
            </a:r>
          </a:p>
          <a:p>
            <a:pPr marL="0" indent="0">
              <a:buNone/>
            </a:pPr>
            <a:endParaRPr lang="en-US" dirty="0"/>
          </a:p>
          <a:p>
            <a:pPr marL="0" indent="0" algn="r">
              <a:buNone/>
            </a:pPr>
            <a:r>
              <a:rPr lang="ar-SA" dirty="0"/>
              <a:t>علم فلسطين والمفتاح: العلم الفلسطيني والمفاتيح الذي يحتفظ به العديد من الفلسطينين والذي يرمز للبيوت التي هُجّروا منها عام 1948، والأمل في العودة لإستعادة فلسطين من النهر إلى البحر.</a:t>
            </a:r>
            <a:endParaRPr lang="en-US" dirty="0"/>
          </a:p>
        </p:txBody>
      </p:sp>
    </p:spTree>
    <p:extLst>
      <p:ext uri="{BB962C8B-B14F-4D97-AF65-F5344CB8AC3E}">
        <p14:creationId xmlns:p14="http://schemas.microsoft.com/office/powerpoint/2010/main" val="3668781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03462A4-C699-B3EC-3956-FCF459B8D280}"/>
              </a:ext>
            </a:extLst>
          </p:cNvPr>
          <p:cNvPicPr>
            <a:picLocks noGrp="1" noChangeAspect="1"/>
          </p:cNvPicPr>
          <p:nvPr>
            <p:ph idx="1"/>
          </p:nvPr>
        </p:nvPicPr>
        <p:blipFill>
          <a:blip r:embed="rId2"/>
          <a:stretch>
            <a:fillRect/>
          </a:stretch>
        </p:blipFill>
        <p:spPr>
          <a:xfrm>
            <a:off x="643467" y="781641"/>
            <a:ext cx="5294716" cy="5294716"/>
          </a:xfrm>
          <a:prstGeom prst="rect">
            <a:avLst/>
          </a:prstGeom>
        </p:spPr>
      </p:pic>
      <p:cxnSp>
        <p:nvCxnSpPr>
          <p:cNvPr id="17" name="Straight Connector 16">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1E3021D-9687-D7FA-1112-FFAC3BB3A279}"/>
              </a:ext>
            </a:extLst>
          </p:cNvPr>
          <p:cNvPicPr>
            <a:picLocks noChangeAspect="1"/>
          </p:cNvPicPr>
          <p:nvPr/>
        </p:nvPicPr>
        <p:blipFill>
          <a:blip r:embed="rId3"/>
          <a:stretch>
            <a:fillRect/>
          </a:stretch>
        </p:blipFill>
        <p:spPr>
          <a:xfrm>
            <a:off x="6253817" y="781642"/>
            <a:ext cx="5294715" cy="5294715"/>
          </a:xfrm>
          <a:prstGeom prst="rect">
            <a:avLst/>
          </a:prstGeom>
        </p:spPr>
      </p:pic>
    </p:spTree>
    <p:extLst>
      <p:ext uri="{BB962C8B-B14F-4D97-AF65-F5344CB8AC3E}">
        <p14:creationId xmlns:p14="http://schemas.microsoft.com/office/powerpoint/2010/main" val="3547831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561D4-2D55-D92F-0408-3E0292B6E57E}"/>
              </a:ext>
            </a:extLst>
          </p:cNvPr>
          <p:cNvSpPr>
            <a:spLocks noGrp="1"/>
          </p:cNvSpPr>
          <p:nvPr>
            <p:ph type="title"/>
          </p:nvPr>
        </p:nvSpPr>
        <p:spPr/>
        <p:txBody>
          <a:bodyPr/>
          <a:lstStyle/>
          <a:p>
            <a:pPr algn="ctr"/>
            <a:r>
              <a:rPr lang="en-US" dirty="0">
                <a:solidFill>
                  <a:srgbClr val="FFC000"/>
                </a:solidFill>
              </a:rPr>
              <a:t>Handala and Map of Palestine</a:t>
            </a:r>
          </a:p>
        </p:txBody>
      </p:sp>
      <p:sp>
        <p:nvSpPr>
          <p:cNvPr id="3" name="Content Placeholder 2">
            <a:extLst>
              <a:ext uri="{FF2B5EF4-FFF2-40B4-BE49-F238E27FC236}">
                <a16:creationId xmlns:a16="http://schemas.microsoft.com/office/drawing/2014/main" id="{53ECC1A5-DF21-407E-456E-C280E69AEB9D}"/>
              </a:ext>
            </a:extLst>
          </p:cNvPr>
          <p:cNvSpPr>
            <a:spLocks noGrp="1"/>
          </p:cNvSpPr>
          <p:nvPr>
            <p:ph idx="1"/>
          </p:nvPr>
        </p:nvSpPr>
        <p:spPr/>
        <p:txBody>
          <a:bodyPr/>
          <a:lstStyle/>
          <a:p>
            <a:pPr marL="0" indent="0">
              <a:buNone/>
            </a:pPr>
            <a:r>
              <a:rPr lang="en-US" dirty="0"/>
              <a:t>	</a:t>
            </a:r>
            <a:r>
              <a:rPr lang="en-US" dirty="0">
                <a:latin typeface="Baskerville Old Face" panose="02020602080505020303" pitchFamily="18" charset="0"/>
              </a:rPr>
              <a:t>Handala and Map of Palestine: Depicting Handala, the renowned character by the late Palestinian artist Naji Al-Ali, assassinated in London in 1987, alongside the map of Palestine in the national colors.</a:t>
            </a:r>
          </a:p>
          <a:p>
            <a:pPr marL="0" indent="0">
              <a:buNone/>
            </a:pPr>
            <a:endParaRPr lang="en-US" dirty="0"/>
          </a:p>
          <a:p>
            <a:pPr marL="0" indent="0" algn="r">
              <a:buNone/>
            </a:pPr>
            <a:r>
              <a:rPr lang="ar-SA" dirty="0"/>
              <a:t>حنظلة وخريطة فلسطين: الطفل حنظلة ، الشخصية الشهيرة التي رسمها الفنان الفلسطيني الراحل ناجي العلي، الذي اغتيل في لندن عام 1987 والذي سيبقى عمره ١٠ سنوات لغاية عودته الى قريته "الشجره" وتحرير كامل فلسطين ، بجانب خريطة فلسطين بألوانها الوطنية.</a:t>
            </a:r>
            <a:endParaRPr lang="en-US" dirty="0"/>
          </a:p>
        </p:txBody>
      </p:sp>
    </p:spTree>
    <p:extLst>
      <p:ext uri="{BB962C8B-B14F-4D97-AF65-F5344CB8AC3E}">
        <p14:creationId xmlns:p14="http://schemas.microsoft.com/office/powerpoint/2010/main" val="3711912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6B58F32-1CA0-693C-5419-8D490C09AD22}"/>
              </a:ext>
            </a:extLst>
          </p:cNvPr>
          <p:cNvPicPr>
            <a:picLocks noGrp="1" noChangeAspect="1"/>
          </p:cNvPicPr>
          <p:nvPr>
            <p:ph idx="1"/>
          </p:nvPr>
        </p:nvPicPr>
        <p:blipFill>
          <a:blip r:embed="rId2"/>
          <a:stretch>
            <a:fillRect/>
          </a:stretch>
        </p:blipFill>
        <p:spPr>
          <a:xfrm>
            <a:off x="643467" y="781641"/>
            <a:ext cx="5294716" cy="5294716"/>
          </a:xfrm>
          <a:prstGeom prst="rect">
            <a:avLst/>
          </a:prstGeom>
        </p:spPr>
      </p:pic>
      <p:cxnSp>
        <p:nvCxnSpPr>
          <p:cNvPr id="15" name="Straight Connector 1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44C942D-9ABD-E884-6160-085784D91B8C}"/>
              </a:ext>
            </a:extLst>
          </p:cNvPr>
          <p:cNvPicPr>
            <a:picLocks noChangeAspect="1"/>
          </p:cNvPicPr>
          <p:nvPr/>
        </p:nvPicPr>
        <p:blipFill>
          <a:blip r:embed="rId3"/>
          <a:stretch>
            <a:fillRect/>
          </a:stretch>
        </p:blipFill>
        <p:spPr>
          <a:xfrm>
            <a:off x="6253817" y="656898"/>
            <a:ext cx="5294715" cy="5544204"/>
          </a:xfrm>
          <a:prstGeom prst="rect">
            <a:avLst/>
          </a:prstGeom>
        </p:spPr>
      </p:pic>
    </p:spTree>
    <p:extLst>
      <p:ext uri="{BB962C8B-B14F-4D97-AF65-F5344CB8AC3E}">
        <p14:creationId xmlns:p14="http://schemas.microsoft.com/office/powerpoint/2010/main" val="1472019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485C7-F7FC-F955-3AC2-56AC3430DFA2}"/>
              </a:ext>
            </a:extLst>
          </p:cNvPr>
          <p:cNvSpPr>
            <a:spLocks noGrp="1"/>
          </p:cNvSpPr>
          <p:nvPr>
            <p:ph type="title"/>
          </p:nvPr>
        </p:nvSpPr>
        <p:spPr/>
        <p:txBody>
          <a:bodyPr/>
          <a:lstStyle/>
          <a:p>
            <a:pPr algn="ctr"/>
            <a:r>
              <a:rPr lang="en-US" dirty="0">
                <a:solidFill>
                  <a:srgbClr val="FFC000"/>
                </a:solidFill>
              </a:rPr>
              <a:t>Palestinian Embroidery and the Name Palestine in Arabic Calligraphy  </a:t>
            </a:r>
          </a:p>
        </p:txBody>
      </p:sp>
      <p:sp>
        <p:nvSpPr>
          <p:cNvPr id="3" name="Content Placeholder 2">
            <a:extLst>
              <a:ext uri="{FF2B5EF4-FFF2-40B4-BE49-F238E27FC236}">
                <a16:creationId xmlns:a16="http://schemas.microsoft.com/office/drawing/2014/main" id="{CE0F6D8D-D7F0-34B2-A249-8461050DF319}"/>
              </a:ext>
            </a:extLst>
          </p:cNvPr>
          <p:cNvSpPr>
            <a:spLocks noGrp="1"/>
          </p:cNvSpPr>
          <p:nvPr>
            <p:ph idx="1"/>
          </p:nvPr>
        </p:nvSpPr>
        <p:spPr/>
        <p:txBody>
          <a:bodyPr>
            <a:normAutofit fontScale="85000" lnSpcReduction="10000"/>
          </a:bodyPr>
          <a:lstStyle/>
          <a:p>
            <a:pPr marL="0" indent="0">
              <a:buNone/>
            </a:pPr>
            <a:r>
              <a:rPr lang="en-US" dirty="0">
                <a:latin typeface="Baskerville Old Face" panose="02020602080505020303" pitchFamily="18" charset="0"/>
              </a:rPr>
              <a:t>	Palestinian embroidery, or </a:t>
            </a:r>
            <a:r>
              <a:rPr lang="en-US" dirty="0" err="1">
                <a:latin typeface="Baskerville Old Face" panose="02020602080505020303" pitchFamily="18" charset="0"/>
              </a:rPr>
              <a:t>tatreez</a:t>
            </a:r>
            <a:r>
              <a:rPr lang="en-US" dirty="0">
                <a:latin typeface="Baskerville Old Face" panose="02020602080505020303" pitchFamily="18" charset="0"/>
              </a:rPr>
              <a:t>, is a vibrant form of cultural expression that preserves Palestinian identity, history, and resistance through intricate designs and symbols. Originating in rural villages, each region developed distinct patterns and motifs that communicated a woman’s social status, marital status, and hometown. Over time, embroidery has transcended its rural roots to become a national symbol, worn across Palestine and by the diaspora as a proud assertion of heritage and resilience in the face of displacement and occupation.</a:t>
            </a:r>
          </a:p>
          <a:p>
            <a:pPr marL="0" indent="0">
              <a:buNone/>
            </a:pPr>
            <a:endParaRPr lang="en-US" dirty="0"/>
          </a:p>
          <a:p>
            <a:pPr marL="0" indent="0" algn="r">
              <a:buNone/>
            </a:pPr>
            <a:r>
              <a:rPr lang="ar-SA" dirty="0"/>
              <a:t>التطريز الفلسطيني، أو "التطريز"، هو شكل نابض من أشكال التعبير الثقافي الذي يحفظ الهوية الفلسطينية والتاريخ والمقاومة من خلال التصاميم والرموز الدقيقة. وقد نشأ في القرى الريفية، حيث طوّرت كل منطقة أنماطاً وزخارف مميزة تعبّر عن الوضع الاجتماعي للمرأة وحالتها الزوجية وبلدتها الأصلية. ومع مرور الوقت، تجاوز التطريز جذوره الريفية ليصبح رمزاً وطنياً يُرتدى في جميع أنحاء فلسطين ومن قبل أبناء الشتات، كتعبير فخور عن التراث والصمود في وجه التهجير والاحتلال.</a:t>
            </a:r>
            <a:endParaRPr lang="en-US" dirty="0"/>
          </a:p>
        </p:txBody>
      </p:sp>
    </p:spTree>
    <p:extLst>
      <p:ext uri="{BB962C8B-B14F-4D97-AF65-F5344CB8AC3E}">
        <p14:creationId xmlns:p14="http://schemas.microsoft.com/office/powerpoint/2010/main" val="295617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46133FF-1E1A-5F28-AEA7-82DAAC80323A}"/>
              </a:ext>
            </a:extLst>
          </p:cNvPr>
          <p:cNvPicPr>
            <a:picLocks noGrp="1" noChangeAspect="1"/>
          </p:cNvPicPr>
          <p:nvPr>
            <p:ph idx="1"/>
          </p:nvPr>
        </p:nvPicPr>
        <p:blipFill>
          <a:blip r:embed="rId2"/>
          <a:stretch>
            <a:fillRect/>
          </a:stretch>
        </p:blipFill>
        <p:spPr>
          <a:xfrm>
            <a:off x="643467" y="834588"/>
            <a:ext cx="5294716" cy="5188821"/>
          </a:xfrm>
          <a:prstGeom prst="rect">
            <a:avLst/>
          </a:prstGeom>
        </p:spPr>
      </p:pic>
      <p:cxnSp>
        <p:nvCxnSpPr>
          <p:cNvPr id="15" name="Straight Connector 1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D6878DB-40FA-741F-DA9A-3AFA6E417165}"/>
              </a:ext>
            </a:extLst>
          </p:cNvPr>
          <p:cNvPicPr>
            <a:picLocks noChangeAspect="1"/>
          </p:cNvPicPr>
          <p:nvPr/>
        </p:nvPicPr>
        <p:blipFill>
          <a:blip r:embed="rId3"/>
          <a:stretch>
            <a:fillRect/>
          </a:stretch>
        </p:blipFill>
        <p:spPr>
          <a:xfrm>
            <a:off x="6253817" y="748132"/>
            <a:ext cx="5294715" cy="5361736"/>
          </a:xfrm>
          <a:prstGeom prst="rect">
            <a:avLst/>
          </a:prstGeom>
        </p:spPr>
      </p:pic>
    </p:spTree>
    <p:extLst>
      <p:ext uri="{BB962C8B-B14F-4D97-AF65-F5344CB8AC3E}">
        <p14:creationId xmlns:p14="http://schemas.microsoft.com/office/powerpoint/2010/main" val="1185304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A57E-A252-B5B3-A928-776012EF2E28}"/>
              </a:ext>
            </a:extLst>
          </p:cNvPr>
          <p:cNvSpPr>
            <a:spLocks noGrp="1"/>
          </p:cNvSpPr>
          <p:nvPr>
            <p:ph type="title"/>
          </p:nvPr>
        </p:nvSpPr>
        <p:spPr/>
        <p:txBody>
          <a:bodyPr>
            <a:normAutofit/>
          </a:bodyPr>
          <a:lstStyle/>
          <a:p>
            <a:pPr algn="ctr"/>
            <a:r>
              <a:rPr lang="en-US" dirty="0">
                <a:solidFill>
                  <a:srgbClr val="FFC000"/>
                </a:solidFill>
              </a:rPr>
              <a:t>Freedom, 1980 by Sliman Mansour </a:t>
            </a:r>
            <a:br>
              <a:rPr lang="en-US" dirty="0">
                <a:solidFill>
                  <a:srgbClr val="FFC000"/>
                </a:solidFill>
              </a:rPr>
            </a:br>
            <a:r>
              <a:rPr lang="en-US" dirty="0">
                <a:solidFill>
                  <a:srgbClr val="FFC000"/>
                </a:solidFill>
              </a:rPr>
              <a:t>and the Palestinian Sunbird</a:t>
            </a:r>
          </a:p>
        </p:txBody>
      </p:sp>
      <p:sp>
        <p:nvSpPr>
          <p:cNvPr id="3" name="Content Placeholder 2">
            <a:extLst>
              <a:ext uri="{FF2B5EF4-FFF2-40B4-BE49-F238E27FC236}">
                <a16:creationId xmlns:a16="http://schemas.microsoft.com/office/drawing/2014/main" id="{510E3366-371A-2386-1CC9-A10F0939AE4F}"/>
              </a:ext>
            </a:extLst>
          </p:cNvPr>
          <p:cNvSpPr>
            <a:spLocks noGrp="1"/>
          </p:cNvSpPr>
          <p:nvPr>
            <p:ph idx="1"/>
          </p:nvPr>
        </p:nvSpPr>
        <p:spPr/>
        <p:txBody>
          <a:bodyPr>
            <a:normAutofit/>
          </a:bodyPr>
          <a:lstStyle/>
          <a:p>
            <a:pPr marL="0" indent="0">
              <a:buNone/>
            </a:pPr>
            <a:r>
              <a:rPr lang="en-US" sz="2000" dirty="0"/>
              <a:t>	</a:t>
            </a:r>
            <a:r>
              <a:rPr lang="en-US" sz="2000" dirty="0">
                <a:latin typeface="Baskerville Old Face" panose="02020602080505020303" pitchFamily="18" charset="0"/>
              </a:rPr>
              <a:t>Freedom, 1980 by Sliman Mansour and the Palestinian Sunbird: The suffering of Palestinian prisoners in Israeli jails is a long-standing and deeply painful aspect of life under occupation. Since 1967, Israel has imprisoned over one million Palestinians, many held under administrative detention without charge or trial and subjected to harsh interrogation methods, solitary confinement, and physical and psychological torture. Sliman Mansour’s 1980 painting Freedom, alongside the image of the Palestinian Sunbird—a symbol of endurance and rootedness—captures this collective pain and the enduring national longing for liberation, standing as a powerful emblem of prisoners’ resilience and the broader Palestinian struggle for justice and self-determination.</a:t>
            </a:r>
          </a:p>
          <a:p>
            <a:pPr marL="0" indent="0" algn="r">
              <a:buNone/>
            </a:pPr>
            <a:r>
              <a:rPr lang="ar-SA" sz="2000" dirty="0"/>
              <a:t>الحرية، 1980 لسليمان منصور وطائر الشمس الفلسطيني: </a:t>
            </a:r>
            <a:endParaRPr lang="en-US" sz="2000" dirty="0"/>
          </a:p>
          <a:p>
            <a:pPr marL="0" indent="0" algn="r">
              <a:buNone/>
            </a:pPr>
            <a:r>
              <a:rPr lang="ar-SA" sz="2000" dirty="0"/>
              <a:t>تشكل معاناة الأسرى الفلسطينيين في سجون الاحتلال الإسرائيلي جانبًا طويل الأمد ومؤلمًا بعمق من الحياة تحت الاحتلال. فمنذ عام 1967، اعتقلت إسرائيل أكثر من مليون فلسطيني، كثيرون منهم خضعوا للاعتقال الإداري دون توجيه تهم أو محاكمة، وتعرضوا لأساليب تحقيق قاسية، والحبس الانفرادي، والتعذيب الجسدي والنفسي. تجسّد لوحة الحرية التي رسمها سليمان منصور عام 1980، إلى جانب طائر الشمس الفلسطيني—رمز الصمود والتجذر—هذا الألم الجماعي والتوق الوطني المستمر للتحرر، وتشكل معًا رمزًا قويًا لصمود الأسرى والنضال الفلسطيني الأوسع من أجل العدالة وتقرير المصير.</a:t>
            </a:r>
            <a:endParaRPr lang="en-US" sz="2000" dirty="0"/>
          </a:p>
        </p:txBody>
      </p:sp>
    </p:spTree>
    <p:extLst>
      <p:ext uri="{BB962C8B-B14F-4D97-AF65-F5344CB8AC3E}">
        <p14:creationId xmlns:p14="http://schemas.microsoft.com/office/powerpoint/2010/main" val="1853814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9FCBAB5-F67A-6B44-010D-54DF404A5EC8}"/>
              </a:ext>
            </a:extLst>
          </p:cNvPr>
          <p:cNvPicPr>
            <a:picLocks noGrp="1" noChangeAspect="1"/>
          </p:cNvPicPr>
          <p:nvPr>
            <p:ph idx="1"/>
          </p:nvPr>
        </p:nvPicPr>
        <p:blipFill>
          <a:blip r:embed="rId2"/>
          <a:stretch>
            <a:fillRect/>
          </a:stretch>
        </p:blipFill>
        <p:spPr>
          <a:xfrm>
            <a:off x="643467" y="814733"/>
            <a:ext cx="5294716" cy="5228532"/>
          </a:xfrm>
          <a:prstGeom prst="rect">
            <a:avLst/>
          </a:prstGeom>
        </p:spPr>
      </p:pic>
      <p:cxnSp>
        <p:nvCxnSpPr>
          <p:cNvPr id="15" name="Straight Connector 1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A2DF0C1-2098-3B1C-D6F2-945349E9CE72}"/>
              </a:ext>
            </a:extLst>
          </p:cNvPr>
          <p:cNvPicPr>
            <a:picLocks noChangeAspect="1"/>
          </p:cNvPicPr>
          <p:nvPr/>
        </p:nvPicPr>
        <p:blipFill>
          <a:blip r:embed="rId3"/>
          <a:stretch>
            <a:fillRect/>
          </a:stretch>
        </p:blipFill>
        <p:spPr>
          <a:xfrm>
            <a:off x="6253817" y="808116"/>
            <a:ext cx="5294715" cy="5241767"/>
          </a:xfrm>
          <a:prstGeom prst="rect">
            <a:avLst/>
          </a:prstGeom>
        </p:spPr>
      </p:pic>
    </p:spTree>
    <p:extLst>
      <p:ext uri="{BB962C8B-B14F-4D97-AF65-F5344CB8AC3E}">
        <p14:creationId xmlns:p14="http://schemas.microsoft.com/office/powerpoint/2010/main" val="4252625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B46E-67B0-6204-5B9C-9F1790B98DA4}"/>
              </a:ext>
            </a:extLst>
          </p:cNvPr>
          <p:cNvSpPr>
            <a:spLocks noGrp="1"/>
          </p:cNvSpPr>
          <p:nvPr>
            <p:ph type="title"/>
          </p:nvPr>
        </p:nvSpPr>
        <p:spPr>
          <a:xfrm>
            <a:off x="838200" y="548640"/>
            <a:ext cx="10515600" cy="1142048"/>
          </a:xfrm>
        </p:spPr>
        <p:txBody>
          <a:bodyPr>
            <a:normAutofit fontScale="90000"/>
          </a:bodyPr>
          <a:lstStyle/>
          <a:p>
            <a:pPr algn="ctr"/>
            <a:r>
              <a:rPr lang="en-US" dirty="0">
                <a:solidFill>
                  <a:srgbClr val="FFC000"/>
                </a:solidFill>
              </a:rPr>
              <a:t>The City of Yafa and Sliman Mansour’s </a:t>
            </a:r>
            <a:br>
              <a:rPr lang="en-US" dirty="0">
                <a:solidFill>
                  <a:srgbClr val="FFC000"/>
                </a:solidFill>
              </a:rPr>
            </a:br>
            <a:r>
              <a:rPr lang="en-US" dirty="0">
                <a:solidFill>
                  <a:srgbClr val="FFC000"/>
                </a:solidFill>
              </a:rPr>
              <a:t>Painting of a Family from the Refugee Camp, 2014:</a:t>
            </a:r>
            <a:br>
              <a:rPr lang="en-US" dirty="0"/>
            </a:br>
            <a:endParaRPr lang="en-US" dirty="0"/>
          </a:p>
        </p:txBody>
      </p:sp>
      <p:sp>
        <p:nvSpPr>
          <p:cNvPr id="3" name="Content Placeholder 2">
            <a:extLst>
              <a:ext uri="{FF2B5EF4-FFF2-40B4-BE49-F238E27FC236}">
                <a16:creationId xmlns:a16="http://schemas.microsoft.com/office/drawing/2014/main" id="{31295882-1CCE-F0C9-E33B-65A0A726575A}"/>
              </a:ext>
            </a:extLst>
          </p:cNvPr>
          <p:cNvSpPr>
            <a:spLocks noGrp="1"/>
          </p:cNvSpPr>
          <p:nvPr>
            <p:ph idx="1"/>
          </p:nvPr>
        </p:nvSpPr>
        <p:spPr/>
        <p:txBody>
          <a:bodyPr>
            <a:normAutofit/>
          </a:bodyPr>
          <a:lstStyle/>
          <a:p>
            <a:pPr marL="0" indent="0">
              <a:buNone/>
            </a:pPr>
            <a:r>
              <a:rPr lang="en-US" sz="2000" dirty="0"/>
              <a:t>	</a:t>
            </a:r>
            <a:r>
              <a:rPr lang="en-US" sz="2000" dirty="0">
                <a:latin typeface="Baskerville Old Face" panose="02020602080505020303" pitchFamily="18" charset="0"/>
              </a:rPr>
              <a:t>The City of Yafa and Sliman Mansour’s Painting of a Family from the Refugee Camp: Yafa, once known as the Pride of the Mediterranean and renowned for its world-famous oranges, was home to a vibrant Palestinian community before 1948. Like much of historic Palestine, its indigenous population was ethnically cleansed during the Nakba, forced into exile, and denied their right to return. Sliman Mansour’s painting of a refugee family captures the enduring pain of this displacement and the deep longing for home that continues to shape the lives of millions of Palestinian refugees who trace their roots to cities and villages across Palestine.</a:t>
            </a:r>
            <a:endParaRPr lang="ar-SA" sz="2000" dirty="0">
              <a:latin typeface="Baskerville Old Face" panose="02020602080505020303" pitchFamily="18" charset="0"/>
            </a:endParaRPr>
          </a:p>
          <a:p>
            <a:pPr marL="0" indent="0" algn="r">
              <a:buNone/>
            </a:pPr>
            <a:r>
              <a:rPr lang="ar-SA" sz="2000" dirty="0"/>
              <a:t>مدينة يافا ولوحة سليمان منصور لعائلة من مخيمات اللاجئين:</a:t>
            </a:r>
            <a:endParaRPr lang="en-US" sz="2000" dirty="0"/>
          </a:p>
          <a:p>
            <a:pPr marL="0" indent="0" algn="r">
              <a:buNone/>
            </a:pPr>
            <a:r>
              <a:rPr lang="ar-SA" sz="2000" dirty="0"/>
              <a:t>يافا، المعروفة سابقًا بعروسة البحر الأبيض المتوسط والمعروفه ببرتقالها المشهور عالمياً، موطنًا لمجتمع فلسطيني مزدهر قبل عام 1948. مثل الكثير من مدن فلسطين التاريخية، تم تطهيرها عرقيًا خلال النكبة، وتم تهجير سكانها الأصليين وحرمانهم من حق العودة. تجسد لوحة سليمان منصور لعائلة لاجئة ألم التهجير المستمر والتوق إلى الوطن الذي يواصل تشكيل حياة ملايين اللاجئين الفلسطينيين الذين يعودون بجذورهم إلى المدن والقرى الفلسطينية.</a:t>
            </a:r>
            <a:endParaRPr lang="en-US" sz="2000" dirty="0"/>
          </a:p>
          <a:p>
            <a:pPr marL="0" indent="0">
              <a:buNone/>
            </a:pPr>
            <a:endParaRPr lang="en-US" dirty="0"/>
          </a:p>
        </p:txBody>
      </p:sp>
    </p:spTree>
    <p:extLst>
      <p:ext uri="{BB962C8B-B14F-4D97-AF65-F5344CB8AC3E}">
        <p14:creationId xmlns:p14="http://schemas.microsoft.com/office/powerpoint/2010/main" val="3291553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07BB49-5041-A7BB-837B-77AF34493472}"/>
              </a:ext>
            </a:extLst>
          </p:cNvPr>
          <p:cNvPicPr>
            <a:picLocks noGrp="1" noChangeAspect="1"/>
          </p:cNvPicPr>
          <p:nvPr>
            <p:ph idx="1"/>
          </p:nvPr>
        </p:nvPicPr>
        <p:blipFill>
          <a:blip r:embed="rId2"/>
          <a:stretch>
            <a:fillRect/>
          </a:stretch>
        </p:blipFill>
        <p:spPr>
          <a:xfrm>
            <a:off x="643467" y="694289"/>
            <a:ext cx="5291666" cy="5469422"/>
          </a:xfrm>
          <a:prstGeom prst="rect">
            <a:avLst/>
          </a:prstGeom>
        </p:spPr>
      </p:pic>
      <p:pic>
        <p:nvPicPr>
          <p:cNvPr id="6" name="Picture 5">
            <a:extLst>
              <a:ext uri="{FF2B5EF4-FFF2-40B4-BE49-F238E27FC236}">
                <a16:creationId xmlns:a16="http://schemas.microsoft.com/office/drawing/2014/main" id="{656C083B-A82A-1C49-2175-EDBE528BE05B}"/>
              </a:ext>
            </a:extLst>
          </p:cNvPr>
          <p:cNvPicPr>
            <a:picLocks noChangeAspect="1"/>
          </p:cNvPicPr>
          <p:nvPr/>
        </p:nvPicPr>
        <p:blipFill>
          <a:blip r:embed="rId3"/>
          <a:stretch>
            <a:fillRect/>
          </a:stretch>
        </p:blipFill>
        <p:spPr>
          <a:xfrm>
            <a:off x="6256865" y="756441"/>
            <a:ext cx="5291667" cy="5345118"/>
          </a:xfrm>
          <a:prstGeom prst="rect">
            <a:avLst/>
          </a:prstGeom>
        </p:spPr>
      </p:pic>
    </p:spTree>
    <p:extLst>
      <p:ext uri="{BB962C8B-B14F-4D97-AF65-F5344CB8AC3E}">
        <p14:creationId xmlns:p14="http://schemas.microsoft.com/office/powerpoint/2010/main" val="3484441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FD434-625F-C770-57B6-97749D4EFC8A}"/>
              </a:ext>
            </a:extLst>
          </p:cNvPr>
          <p:cNvSpPr>
            <a:spLocks noGrp="1"/>
          </p:cNvSpPr>
          <p:nvPr>
            <p:ph type="title"/>
          </p:nvPr>
        </p:nvSpPr>
        <p:spPr/>
        <p:txBody>
          <a:bodyPr>
            <a:normAutofit/>
          </a:bodyPr>
          <a:lstStyle/>
          <a:p>
            <a:pPr algn="ctr"/>
            <a:r>
              <a:rPr lang="en-US" sz="4000" dirty="0">
                <a:solidFill>
                  <a:srgbClr val="FFC000"/>
                </a:solidFill>
              </a:rPr>
              <a:t>Mother Palestine &amp; Al Nakba</a:t>
            </a:r>
            <a:br>
              <a:rPr lang="en-US" sz="4000" dirty="0">
                <a:solidFill>
                  <a:srgbClr val="FFC000"/>
                </a:solidFill>
              </a:rPr>
            </a:br>
            <a:r>
              <a:rPr lang="ar-SA" sz="4000" dirty="0">
                <a:solidFill>
                  <a:srgbClr val="FFC000"/>
                </a:solidFill>
              </a:rPr>
              <a:t>أمُنا فلسطين و النكبه</a:t>
            </a:r>
            <a:endParaRPr lang="en-US" sz="4000" dirty="0">
              <a:solidFill>
                <a:srgbClr val="FFC000"/>
              </a:solidFill>
            </a:endParaRPr>
          </a:p>
        </p:txBody>
      </p:sp>
      <p:sp>
        <p:nvSpPr>
          <p:cNvPr id="3" name="Content Placeholder 2">
            <a:extLst>
              <a:ext uri="{FF2B5EF4-FFF2-40B4-BE49-F238E27FC236}">
                <a16:creationId xmlns:a16="http://schemas.microsoft.com/office/drawing/2014/main" id="{F75F7871-3220-DDBA-E6B2-1D7B230B7B6B}"/>
              </a:ext>
            </a:extLst>
          </p:cNvPr>
          <p:cNvSpPr>
            <a:spLocks noGrp="1"/>
          </p:cNvSpPr>
          <p:nvPr>
            <p:ph idx="1"/>
          </p:nvPr>
        </p:nvSpPr>
        <p:spPr/>
        <p:txBody>
          <a:bodyPr>
            <a:normAutofit/>
          </a:bodyPr>
          <a:lstStyle/>
          <a:p>
            <a:pPr marL="0" indent="0">
              <a:buNone/>
            </a:pPr>
            <a:r>
              <a:rPr lang="en-US" sz="2000" dirty="0"/>
              <a:t>Mother Palestine, depicted carrying Jerusalem close to her heart, symbolizes the deep, sacred connection between the Palestinian people and their ancestral land. Dressed in traditional attire, she embodies resilience, dignity, and cultural continuity. The painting is by Palestinian artist Raed </a:t>
            </a:r>
            <a:r>
              <a:rPr lang="en-US" sz="2000" dirty="0" err="1"/>
              <a:t>Qatanani</a:t>
            </a:r>
            <a:r>
              <a:rPr lang="en-US" sz="2000" dirty="0"/>
              <a:t>. Beside her, the image of the Nakba captures the enduring pain of ethnic cleansing, dispossession, and exile since 1948 — a trauma passed from grandparents to grandchildren. This painting is by the renowned Palestinian artist Ismail </a:t>
            </a:r>
            <a:r>
              <a:rPr lang="en-US" sz="2000" dirty="0" err="1"/>
              <a:t>Shammout</a:t>
            </a:r>
            <a:r>
              <a:rPr lang="en-US" sz="2000" dirty="0"/>
              <a:t>. Together, these works reflect not only a memory of loss but a living resistance — affirming that Palestine is not merely a place on a map or a moment in history, but a people’s ongoing struggle for return, justice, and the restoration of dignity.</a:t>
            </a:r>
            <a:endParaRPr lang="ar-SA" sz="2000" dirty="0"/>
          </a:p>
          <a:p>
            <a:pPr marL="0" indent="0" algn="r">
              <a:buNone/>
            </a:pPr>
            <a:r>
              <a:rPr lang="ar-SA" sz="2000" dirty="0"/>
              <a:t>أمنا فلسطين، التي تُصوَّرأمنا وهي تحمل القدس قريبة إلى قلبها، ترمز إلى العلاقة العميقة والمقدسة بين الشعب الفلسطيني وأرضه التاريخية. بثوبها التراثي، تجسّد الصمود والكرامة واستمرارية الهوية الثقافية. هذه اللوحة من أعمال الفنان الفلسطيني رائد قطّاناني. وإلى جانبها، تُجسّد صورة النكبة الألم المستمر للتطهير العرقي والاقتلاع والمنفى منذ عام 1948 — جرحًا تنتقل آثاره من الأجداد إلى الأحفاد. هذه اللوحة من إبداع الفنان الفلسطيني الراحل إسماعيل شمّوط. معًا، تعكس هاتان اللوحتان ليس فقط ذاكرة الفقدان، بل مقاومة حيّة تؤكد أن فلسطين ليست مجرد موقع على الخارطة أو لحظة في التاريخ، بل هي نضال شعب مستمر من أجل العودة والعدالة واستعادة الكرامة.</a:t>
            </a:r>
            <a:endParaRPr lang="en-US" sz="2000" dirty="0"/>
          </a:p>
        </p:txBody>
      </p:sp>
    </p:spTree>
    <p:extLst>
      <p:ext uri="{BB962C8B-B14F-4D97-AF65-F5344CB8AC3E}">
        <p14:creationId xmlns:p14="http://schemas.microsoft.com/office/powerpoint/2010/main" val="2844085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Rectangle 31">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145BE7CA-1C56-9D0E-2979-6E98552ED982}"/>
              </a:ext>
            </a:extLst>
          </p:cNvPr>
          <p:cNvPicPr>
            <a:picLocks noChangeAspect="1"/>
          </p:cNvPicPr>
          <p:nvPr/>
        </p:nvPicPr>
        <p:blipFill>
          <a:blip r:embed="rId2"/>
          <a:stretch>
            <a:fillRect/>
          </a:stretch>
        </p:blipFill>
        <p:spPr>
          <a:xfrm>
            <a:off x="1330743" y="1132764"/>
            <a:ext cx="4236816" cy="4413350"/>
          </a:xfrm>
          <a:prstGeom prst="rect">
            <a:avLst/>
          </a:prstGeom>
        </p:spPr>
      </p:pic>
      <p:cxnSp>
        <p:nvCxnSpPr>
          <p:cNvPr id="34" name="Straight Connector 33">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Content Placeholder 9">
            <a:extLst>
              <a:ext uri="{FF2B5EF4-FFF2-40B4-BE49-F238E27FC236}">
                <a16:creationId xmlns:a16="http://schemas.microsoft.com/office/drawing/2014/main" id="{8EF7EBCB-9B97-9667-5DD4-92FA0FCF8D54}"/>
              </a:ext>
            </a:extLst>
          </p:cNvPr>
          <p:cNvPicPr>
            <a:picLocks noGrp="1" noChangeAspect="1"/>
          </p:cNvPicPr>
          <p:nvPr>
            <p:ph idx="1"/>
          </p:nvPr>
        </p:nvPicPr>
        <p:blipFill>
          <a:blip r:embed="rId3"/>
          <a:stretch>
            <a:fillRect/>
          </a:stretch>
        </p:blipFill>
        <p:spPr>
          <a:xfrm>
            <a:off x="6525637" y="1119335"/>
            <a:ext cx="4462520" cy="4440208"/>
          </a:xfrm>
          <a:prstGeom prst="rect">
            <a:avLst/>
          </a:prstGeom>
        </p:spPr>
      </p:pic>
    </p:spTree>
    <p:extLst>
      <p:ext uri="{BB962C8B-B14F-4D97-AF65-F5344CB8AC3E}">
        <p14:creationId xmlns:p14="http://schemas.microsoft.com/office/powerpoint/2010/main" val="800345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781C4-61D5-3791-2B2D-F83434C30F60}"/>
              </a:ext>
            </a:extLst>
          </p:cNvPr>
          <p:cNvSpPr>
            <a:spLocks noGrp="1"/>
          </p:cNvSpPr>
          <p:nvPr>
            <p:ph type="title"/>
          </p:nvPr>
        </p:nvSpPr>
        <p:spPr/>
        <p:txBody>
          <a:bodyPr>
            <a:normAutofit/>
          </a:bodyPr>
          <a:lstStyle/>
          <a:p>
            <a:pPr algn="ctr"/>
            <a:r>
              <a:rPr lang="en-US" sz="4000" dirty="0">
                <a:solidFill>
                  <a:srgbClr val="FFC000"/>
                </a:solidFill>
              </a:rPr>
              <a:t>Gaza Strip &amp; Resistance</a:t>
            </a:r>
            <a:br>
              <a:rPr lang="en-US" sz="4000" dirty="0">
                <a:solidFill>
                  <a:srgbClr val="FFC000"/>
                </a:solidFill>
              </a:rPr>
            </a:br>
            <a:r>
              <a:rPr lang="ar-SA" sz="4000" dirty="0">
                <a:solidFill>
                  <a:srgbClr val="FFC000"/>
                </a:solidFill>
              </a:rPr>
              <a:t>قطاع غزه و المقاومه</a:t>
            </a:r>
            <a:endParaRPr lang="en-US" sz="4000" dirty="0">
              <a:solidFill>
                <a:srgbClr val="FFC000"/>
              </a:solidFill>
            </a:endParaRPr>
          </a:p>
        </p:txBody>
      </p:sp>
      <p:sp>
        <p:nvSpPr>
          <p:cNvPr id="3" name="Content Placeholder 2">
            <a:extLst>
              <a:ext uri="{FF2B5EF4-FFF2-40B4-BE49-F238E27FC236}">
                <a16:creationId xmlns:a16="http://schemas.microsoft.com/office/drawing/2014/main" id="{AB84C305-7ACC-118E-83A9-1A391D094EAA}"/>
              </a:ext>
            </a:extLst>
          </p:cNvPr>
          <p:cNvSpPr>
            <a:spLocks noGrp="1"/>
          </p:cNvSpPr>
          <p:nvPr>
            <p:ph idx="1"/>
          </p:nvPr>
        </p:nvSpPr>
        <p:spPr/>
        <p:txBody>
          <a:bodyPr>
            <a:normAutofit/>
          </a:bodyPr>
          <a:lstStyle/>
          <a:p>
            <a:pPr marL="0" indent="0">
              <a:buNone/>
            </a:pPr>
            <a:r>
              <a:rPr lang="en-US" sz="2000" dirty="0"/>
              <a:t>The image of Gaza before October 2023 reflects a vibrant, thriving city along the Mediterranean — a symbol of culture, community, and resilience before its destruction. Its mosques, skyline, and waterfront recall a proud urban heritage. In contrast, “Resistance,” a painting by Palestinian artist Maher Naji, captures the fiery aftermath and the collective uprising against erasure. It portrays defiant figures rising amid ruins, carrying both sorrow and strength. Together, these two images represent Gaza’s dual identity: the beauty that was, and the unyielding will to survive. They remind us that even when the city is shattered, its people remain unbroken.</a:t>
            </a:r>
          </a:p>
          <a:p>
            <a:pPr marL="0" indent="0">
              <a:buNone/>
            </a:pPr>
            <a:endParaRPr lang="en-US" sz="2000" dirty="0"/>
          </a:p>
          <a:p>
            <a:pPr marL="0" indent="0" algn="r">
              <a:buNone/>
            </a:pPr>
            <a:r>
              <a:rPr lang="ar-SA" sz="2000" dirty="0"/>
              <a:t>تعكس صورة غزة قبل أكتوبر 2023 مدينة نابضة بالحياة على شاطئ المتوسط — رمزًا للثقافة والمجتمع والصمود قبل الدمار. مآذنها وأفقها وساحلها تستحضر تراثًا حضريًا عريقًا. في المقابل، تُجسد لوحة "المقاومة" للفنان الفلسطيني ماهر ناجي مشهد ما بعد الدمار والانتفاض الجماعي ضد المحو. تظهر فيها وجوه التحدي والصمود وسط الركام، تحمل الحزن والقوة في آنٍ واحد. تمثل هاتان الصورتان الهوية المزدوجة لغزة: جمال ما كان، والإرادة التي لا تنكسر. إنهما تذكّرانّا بأنه حتى حين تُدمّر المدينة، يبقى شعبها صامدًا لا يُقهر.</a:t>
            </a:r>
            <a:endParaRPr lang="en-US" sz="2000" dirty="0"/>
          </a:p>
        </p:txBody>
      </p:sp>
    </p:spTree>
    <p:extLst>
      <p:ext uri="{BB962C8B-B14F-4D97-AF65-F5344CB8AC3E}">
        <p14:creationId xmlns:p14="http://schemas.microsoft.com/office/powerpoint/2010/main" val="3860987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E6E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old coin with a picture of a explosion&#10;&#10;AI-generated content may be incorrect.">
            <a:extLst>
              <a:ext uri="{FF2B5EF4-FFF2-40B4-BE49-F238E27FC236}">
                <a16:creationId xmlns:a16="http://schemas.microsoft.com/office/drawing/2014/main" id="{7B54A650-3A74-6FAF-4919-724D04B803B3}"/>
              </a:ext>
            </a:extLst>
          </p:cNvPr>
          <p:cNvPicPr>
            <a:picLocks noChangeAspect="1"/>
          </p:cNvPicPr>
          <p:nvPr/>
        </p:nvPicPr>
        <p:blipFill>
          <a:blip r:embed="rId2"/>
          <a:stretch>
            <a:fillRect/>
          </a:stretch>
        </p:blipFill>
        <p:spPr>
          <a:xfrm>
            <a:off x="1318384" y="643467"/>
            <a:ext cx="2463274" cy="2475653"/>
          </a:xfrm>
          <a:prstGeom prst="rect">
            <a:avLst/>
          </a:prstGeom>
        </p:spPr>
      </p:pic>
      <p:sp>
        <p:nvSpPr>
          <p:cNvPr id="22" name="Rectangle 21">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E6E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old coin with a picture of children&#10;&#10;AI-generated content may be incorrect.">
            <a:extLst>
              <a:ext uri="{FF2B5EF4-FFF2-40B4-BE49-F238E27FC236}">
                <a16:creationId xmlns:a16="http://schemas.microsoft.com/office/drawing/2014/main" id="{BDE88DF5-52D7-22D0-C098-F923D8C19196}"/>
              </a:ext>
            </a:extLst>
          </p:cNvPr>
          <p:cNvPicPr>
            <a:picLocks noGrp="1" noChangeAspect="1"/>
          </p:cNvPicPr>
          <p:nvPr>
            <p:ph idx="1"/>
          </p:nvPr>
        </p:nvPicPr>
        <p:blipFill>
          <a:blip r:embed="rId3"/>
          <a:srcRect l="1934" r="250" b="-1"/>
          <a:stretch>
            <a:fillRect/>
          </a:stretch>
        </p:blipFill>
        <p:spPr>
          <a:xfrm>
            <a:off x="1328998" y="3748194"/>
            <a:ext cx="2442047" cy="2471631"/>
          </a:xfrm>
          <a:prstGeom prst="rect">
            <a:avLst/>
          </a:prstGeom>
        </p:spPr>
      </p:pic>
      <p:sp>
        <p:nvSpPr>
          <p:cNvPr id="24" name="Rectangle 23">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old coin with a picture of a explosion&#10;&#10;AI-generated content may be incorrect.">
            <a:extLst>
              <a:ext uri="{FF2B5EF4-FFF2-40B4-BE49-F238E27FC236}">
                <a16:creationId xmlns:a16="http://schemas.microsoft.com/office/drawing/2014/main" id="{F8934887-7893-EE09-BC05-2D4FAAA8C871}"/>
              </a:ext>
            </a:extLst>
          </p:cNvPr>
          <p:cNvPicPr>
            <a:picLocks noChangeAspect="1"/>
          </p:cNvPicPr>
          <p:nvPr/>
        </p:nvPicPr>
        <p:blipFill>
          <a:blip r:embed="rId2"/>
          <a:srcRect l="393" r="415"/>
          <a:stretch>
            <a:fillRect/>
          </a:stretch>
        </p:blipFill>
        <p:spPr>
          <a:xfrm>
            <a:off x="5600595" y="650497"/>
            <a:ext cx="5498421" cy="5571066"/>
          </a:xfrm>
          <a:prstGeom prst="rect">
            <a:avLst/>
          </a:prstGeom>
        </p:spPr>
      </p:pic>
    </p:spTree>
    <p:extLst>
      <p:ext uri="{BB962C8B-B14F-4D97-AF65-F5344CB8AC3E}">
        <p14:creationId xmlns:p14="http://schemas.microsoft.com/office/powerpoint/2010/main" val="3614666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4F73-EEB0-A903-7F5A-7C256978B817}"/>
              </a:ext>
            </a:extLst>
          </p:cNvPr>
          <p:cNvSpPr>
            <a:spLocks noGrp="1"/>
          </p:cNvSpPr>
          <p:nvPr>
            <p:ph type="title"/>
          </p:nvPr>
        </p:nvSpPr>
        <p:spPr/>
        <p:txBody>
          <a:bodyPr>
            <a:normAutofit/>
          </a:bodyPr>
          <a:lstStyle/>
          <a:p>
            <a:pPr algn="ctr"/>
            <a:r>
              <a:rPr lang="en-US" sz="4000" dirty="0">
                <a:solidFill>
                  <a:srgbClr val="FFC000"/>
                </a:solidFill>
              </a:rPr>
              <a:t>Genocide in Gaza &amp; Ethnic Cleansing</a:t>
            </a:r>
            <a:br>
              <a:rPr lang="en-US" sz="4000" dirty="0">
                <a:solidFill>
                  <a:srgbClr val="FFC000"/>
                </a:solidFill>
              </a:rPr>
            </a:br>
            <a:r>
              <a:rPr lang="ar-SA" sz="4000" dirty="0">
                <a:solidFill>
                  <a:srgbClr val="FFC000"/>
                </a:solidFill>
              </a:rPr>
              <a:t>الإباده الجماعيه في غزه و التطهير العرقي </a:t>
            </a:r>
            <a:endParaRPr lang="en-US" sz="4000" dirty="0">
              <a:solidFill>
                <a:srgbClr val="FFC000"/>
              </a:solidFill>
            </a:endParaRPr>
          </a:p>
        </p:txBody>
      </p:sp>
      <p:sp>
        <p:nvSpPr>
          <p:cNvPr id="3" name="Content Placeholder 2">
            <a:extLst>
              <a:ext uri="{FF2B5EF4-FFF2-40B4-BE49-F238E27FC236}">
                <a16:creationId xmlns:a16="http://schemas.microsoft.com/office/drawing/2014/main" id="{3B3FCC13-9CEE-5BE4-DA4C-7D0837C3E459}"/>
              </a:ext>
            </a:extLst>
          </p:cNvPr>
          <p:cNvSpPr>
            <a:spLocks noGrp="1"/>
          </p:cNvSpPr>
          <p:nvPr>
            <p:ph idx="1"/>
          </p:nvPr>
        </p:nvSpPr>
        <p:spPr/>
        <p:txBody>
          <a:bodyPr>
            <a:normAutofit/>
          </a:bodyPr>
          <a:lstStyle/>
          <a:p>
            <a:pPr marL="0" indent="0">
              <a:buNone/>
            </a:pPr>
            <a:r>
              <a:rPr lang="en-US" sz="2000" dirty="0"/>
              <a:t>The image of the ongoing genocide in Gaza reveals a reality of unspeakable violence: entire neighborhoods flattened, families erased, and a population under siege. It reflects not only physical destruction but the deliberate attempt to erase a people and their future. Beside it, Maher Naji’s painting powerfully depicts the enduring trauma of ethnic cleansing and forced displacement, with haunting faces and burning skies capturing both historical and ongoing catastrophe. Together, these images bear witness to a brutal continuity — from the Nakba to today — reminding the world that what is unfolding in Gaza is not a conflict, but annihilation.</a:t>
            </a:r>
          </a:p>
          <a:p>
            <a:pPr marL="0" indent="0">
              <a:buNone/>
            </a:pPr>
            <a:endParaRPr lang="en-US" sz="2000" dirty="0"/>
          </a:p>
          <a:p>
            <a:pPr marL="0" indent="0" algn="r">
              <a:buNone/>
            </a:pPr>
            <a:r>
              <a:rPr lang="ar-SA" sz="2000" dirty="0"/>
              <a:t>تعكس صورة الإبادة الجماعية المستمرة في غزة واقعًا من العنف الذي يفوق الوصف: أحياء كاملة مُسحت، عائلات أُبيدت، وشعب محاصر يُستهدف في وجوده ومستقبله. إنها لا تُجسد الدمار المادي فحسب، بل محاولة متعمدة لمحو شعب بأكمله. وإلى جانبها، تُصوّر لوحة ماهر ناجي بقوة الصدمة المستمرة الناتجة عن التطهير العرقي والتهجير القسري، حيث الوجوه المذعورة والسماء المشتعلة تجسّدان الكارثة الماضية والحاضرة. معًا، تُشكّل هاتان الصورتان شهادة دامغة على استمرارية المأساة — من النكبة إلى اليوم — وتذكّران العالم بأن ما يحدث في غزة ليس صراعًا، بل عملية إبادة ممنهجة.</a:t>
            </a:r>
            <a:endParaRPr lang="en-US" sz="2000" dirty="0"/>
          </a:p>
        </p:txBody>
      </p:sp>
    </p:spTree>
    <p:extLst>
      <p:ext uri="{BB962C8B-B14F-4D97-AF65-F5344CB8AC3E}">
        <p14:creationId xmlns:p14="http://schemas.microsoft.com/office/powerpoint/2010/main" val="608606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16FD3-2F31-D013-D18A-E714E1AAC03B}"/>
              </a:ext>
            </a:extLst>
          </p:cNvPr>
          <p:cNvSpPr>
            <a:spLocks noGrp="1"/>
          </p:cNvSpPr>
          <p:nvPr>
            <p:ph type="title"/>
          </p:nvPr>
        </p:nvSpPr>
        <p:spPr>
          <a:xfrm>
            <a:off x="838200" y="325369"/>
            <a:ext cx="10515600" cy="690632"/>
          </a:xfrm>
        </p:spPr>
        <p:txBody>
          <a:bodyPr>
            <a:normAutofit/>
          </a:bodyPr>
          <a:lstStyle/>
          <a:p>
            <a:pPr algn="ctr"/>
            <a:r>
              <a:rPr lang="en-US" sz="2400" b="1" dirty="0">
                <a:solidFill>
                  <a:srgbClr val="FFC000"/>
                </a:solidFill>
              </a:rPr>
              <a:t>Care Tips</a:t>
            </a:r>
          </a:p>
        </p:txBody>
      </p:sp>
      <p:sp>
        <p:nvSpPr>
          <p:cNvPr id="3" name="Content Placeholder 2">
            <a:extLst>
              <a:ext uri="{FF2B5EF4-FFF2-40B4-BE49-F238E27FC236}">
                <a16:creationId xmlns:a16="http://schemas.microsoft.com/office/drawing/2014/main" id="{F7AB2C6D-A910-DEC6-13B5-06A52B72ABFF}"/>
              </a:ext>
            </a:extLst>
          </p:cNvPr>
          <p:cNvSpPr>
            <a:spLocks noGrp="1"/>
          </p:cNvSpPr>
          <p:nvPr>
            <p:ph idx="1"/>
          </p:nvPr>
        </p:nvSpPr>
        <p:spPr>
          <a:xfrm>
            <a:off x="838200" y="1155700"/>
            <a:ext cx="10515600" cy="5021263"/>
          </a:xfrm>
        </p:spPr>
        <p:txBody>
          <a:bodyPr>
            <a:normAutofit fontScale="70000" lnSpcReduction="20000"/>
          </a:bodyPr>
          <a:lstStyle/>
          <a:p>
            <a:pPr marL="0" indent="0">
              <a:buNone/>
            </a:pPr>
            <a:r>
              <a:rPr lang="en-US" sz="2600" b="1" dirty="0">
                <a:solidFill>
                  <a:srgbClr val="FFC000"/>
                </a:solidFill>
                <a:latin typeface="Baskerville Old Face" panose="02020602080505020303" pitchFamily="18" charset="0"/>
              </a:rPr>
              <a:t>1. Handle with Care</a:t>
            </a:r>
          </a:p>
          <a:p>
            <a:pPr marL="0" indent="0">
              <a:buNone/>
            </a:pPr>
            <a:r>
              <a:rPr lang="en-US" sz="2600" dirty="0">
                <a:latin typeface="Baskerville Old Face" panose="02020602080505020303" pitchFamily="18" charset="0"/>
              </a:rPr>
              <a:t>Treat your coin collection as you would fine artwork. Always wear cotton or nitrile gloves when handling. These coins carry both symbolic and material value—handle with the respect they deserve.</a:t>
            </a:r>
          </a:p>
          <a:p>
            <a:pPr marL="0" indent="0">
              <a:buNone/>
            </a:pPr>
            <a:r>
              <a:rPr lang="en-US" sz="2600" b="1" dirty="0">
                <a:solidFill>
                  <a:srgbClr val="FFC000"/>
                </a:solidFill>
                <a:latin typeface="Baskerville Old Face" panose="02020602080505020303" pitchFamily="18" charset="0"/>
              </a:rPr>
              <a:t>2. Gentle Cleaning Only</a:t>
            </a:r>
          </a:p>
          <a:p>
            <a:pPr marL="0" indent="0">
              <a:buNone/>
            </a:pPr>
            <a:r>
              <a:rPr lang="en-US" sz="2600" dirty="0">
                <a:latin typeface="Baskerville Old Face" panose="02020602080505020303" pitchFamily="18" charset="0"/>
              </a:rPr>
              <a:t>To remove dust, use clean, dry microfiber cloth. If necessary, lightly dampen the cloth—never soak the coin. Moisture can damage the soft enamel and corrode metal over time.</a:t>
            </a:r>
          </a:p>
          <a:p>
            <a:pPr marL="0" indent="0">
              <a:buNone/>
            </a:pPr>
            <a:r>
              <a:rPr lang="en-US" sz="2600" b="1" dirty="0">
                <a:solidFill>
                  <a:srgbClr val="FFC000"/>
                </a:solidFill>
                <a:latin typeface="Baskerville Old Face" panose="02020602080505020303" pitchFamily="18" charset="0"/>
              </a:rPr>
              <a:t>3. Protective Storage</a:t>
            </a:r>
          </a:p>
          <a:p>
            <a:pPr marL="0" indent="0">
              <a:buNone/>
            </a:pPr>
            <a:r>
              <a:rPr lang="en-US" sz="2600" dirty="0">
                <a:latin typeface="Baskerville Old Face" panose="02020602080505020303" pitchFamily="18" charset="0"/>
              </a:rPr>
              <a:t>Use hard acrylic capsules or individual velvet pouches with anti-tarnish lining. Store in low-humidity conditions, preferably with silica gel packets to prevent tarnish and corrosion.</a:t>
            </a:r>
          </a:p>
          <a:p>
            <a:pPr marL="0" indent="0">
              <a:buNone/>
            </a:pPr>
            <a:r>
              <a:rPr lang="en-US" sz="2600" b="1" dirty="0">
                <a:solidFill>
                  <a:srgbClr val="FFC000"/>
                </a:solidFill>
                <a:latin typeface="Baskerville Old Face" panose="02020602080505020303" pitchFamily="18" charset="0"/>
              </a:rPr>
              <a:t>4. Display Thoughtfully</a:t>
            </a:r>
          </a:p>
          <a:p>
            <a:pPr marL="0" indent="0">
              <a:buNone/>
            </a:pPr>
            <a:r>
              <a:rPr lang="en-US" sz="2600" dirty="0">
                <a:latin typeface="Baskerville Old Face" panose="02020602080505020303" pitchFamily="18" charset="0"/>
              </a:rPr>
              <a:t>For showcasing your collection: Use acrylic display stands or UV-protected frames to preserve colors and finish. Avoid direct sunlight and exposure to high temperatures.</a:t>
            </a:r>
          </a:p>
          <a:p>
            <a:pPr marL="0" indent="0">
              <a:buNone/>
            </a:pPr>
            <a:r>
              <a:rPr lang="en-US" sz="2600" b="1" dirty="0">
                <a:solidFill>
                  <a:srgbClr val="FFC000"/>
                </a:solidFill>
                <a:latin typeface="Baskerville Old Face" panose="02020602080505020303" pitchFamily="18" charset="0"/>
              </a:rPr>
              <a:t>5. Document and Archive</a:t>
            </a:r>
          </a:p>
          <a:p>
            <a:pPr marL="0" indent="0">
              <a:buNone/>
            </a:pPr>
            <a:r>
              <a:rPr lang="en-US" sz="2600" dirty="0">
                <a:latin typeface="Baskerville Old Face" panose="02020602080505020303" pitchFamily="18" charset="0"/>
              </a:rPr>
              <a:t>Each coin is marked with a unique serial number and comes with an official collector’s booklet. Keep these together to maintain authenticity and provenance.</a:t>
            </a:r>
          </a:p>
          <a:p>
            <a:pPr marL="0" indent="0">
              <a:buNone/>
            </a:pPr>
            <a:endParaRPr lang="en-US" sz="2600" dirty="0">
              <a:latin typeface="Baskerville Old Face" panose="02020602080505020303" pitchFamily="18" charset="0"/>
            </a:endParaRPr>
          </a:p>
          <a:p>
            <a:pPr marL="0" indent="0" algn="ctr">
              <a:buNone/>
            </a:pPr>
            <a:r>
              <a:rPr lang="en-US" sz="2600" dirty="0">
                <a:latin typeface="Baskerville Old Face" panose="02020602080505020303" pitchFamily="18" charset="0"/>
              </a:rPr>
              <a:t>Thank you for honoring Palestine’s history and struggle through this Coin Collection.                                                 Your care preserves its message for future generations.</a:t>
            </a:r>
          </a:p>
          <a:p>
            <a:pPr marL="0" indent="0">
              <a:buNone/>
            </a:pPr>
            <a:endParaRPr lang="en-US" dirty="0"/>
          </a:p>
        </p:txBody>
      </p:sp>
    </p:spTree>
    <p:extLst>
      <p:ext uri="{BB962C8B-B14F-4D97-AF65-F5344CB8AC3E}">
        <p14:creationId xmlns:p14="http://schemas.microsoft.com/office/powerpoint/2010/main" val="1178435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E0F1E-7A64-13E7-B638-3E2360F2685E}"/>
              </a:ext>
            </a:extLst>
          </p:cNvPr>
          <p:cNvSpPr>
            <a:spLocks noGrp="1"/>
          </p:cNvSpPr>
          <p:nvPr>
            <p:ph type="title"/>
          </p:nvPr>
        </p:nvSpPr>
        <p:spPr>
          <a:xfrm>
            <a:off x="838200" y="365125"/>
            <a:ext cx="10515600" cy="828675"/>
          </a:xfrm>
        </p:spPr>
        <p:txBody>
          <a:bodyPr/>
          <a:lstStyle/>
          <a:p>
            <a:pPr algn="ctr"/>
            <a:r>
              <a:rPr lang="ar-SA" dirty="0">
                <a:solidFill>
                  <a:srgbClr val="FFC000"/>
                </a:solidFill>
              </a:rPr>
              <a:t>طريقة العناية </a:t>
            </a:r>
            <a:endParaRPr lang="en-US" dirty="0">
              <a:solidFill>
                <a:srgbClr val="FFC000"/>
              </a:solidFill>
            </a:endParaRPr>
          </a:p>
        </p:txBody>
      </p:sp>
      <p:sp>
        <p:nvSpPr>
          <p:cNvPr id="3" name="Content Placeholder 2">
            <a:extLst>
              <a:ext uri="{FF2B5EF4-FFF2-40B4-BE49-F238E27FC236}">
                <a16:creationId xmlns:a16="http://schemas.microsoft.com/office/drawing/2014/main" id="{30F03D12-51B3-3B80-BCB9-30FA3B5EF625}"/>
              </a:ext>
            </a:extLst>
          </p:cNvPr>
          <p:cNvSpPr>
            <a:spLocks noGrp="1"/>
          </p:cNvSpPr>
          <p:nvPr>
            <p:ph idx="1"/>
          </p:nvPr>
        </p:nvSpPr>
        <p:spPr>
          <a:xfrm>
            <a:off x="838200" y="1193800"/>
            <a:ext cx="10515600" cy="4983163"/>
          </a:xfrm>
        </p:spPr>
        <p:txBody>
          <a:bodyPr>
            <a:normAutofit fontScale="32500" lnSpcReduction="20000"/>
          </a:bodyPr>
          <a:lstStyle/>
          <a:p>
            <a:pPr algn="r"/>
            <a:endParaRPr lang="ar-SA" dirty="0"/>
          </a:p>
          <a:p>
            <a:pPr algn="r"/>
            <a:endParaRPr lang="ar-SA" sz="4500" b="1" dirty="0"/>
          </a:p>
          <a:p>
            <a:pPr marL="0" indent="0" algn="r">
              <a:buNone/>
            </a:pPr>
            <a:r>
              <a:rPr lang="ar-SA" sz="4500" b="1" dirty="0">
                <a:solidFill>
                  <a:srgbClr val="FFC000"/>
                </a:solidFill>
              </a:rPr>
              <a:t>١. التعامل بعناية</a:t>
            </a:r>
          </a:p>
          <a:p>
            <a:pPr marL="0" indent="0" algn="r">
              <a:buNone/>
            </a:pPr>
            <a:r>
              <a:rPr lang="ar-SA" sz="4500" b="1" dirty="0"/>
              <a:t>تعامل مع هذه القطع كما تتعامل مع قطعة فنية ثمينة. ارتدِ دائمًا قفازات عند التعامل معها. هذه العملات تحمل قيمة رمزية ومادية—فامنحها ما تستحقه من احترام.</a:t>
            </a:r>
          </a:p>
          <a:p>
            <a:pPr marL="0" indent="0" algn="r">
              <a:buNone/>
            </a:pPr>
            <a:r>
              <a:rPr lang="ar-SA" sz="4500" b="1" dirty="0">
                <a:solidFill>
                  <a:srgbClr val="FFC000"/>
                </a:solidFill>
              </a:rPr>
              <a:t>٢. تنظيف لطيف فقط</a:t>
            </a:r>
          </a:p>
          <a:p>
            <a:pPr marL="0" indent="0" algn="r">
              <a:buNone/>
            </a:pPr>
            <a:r>
              <a:rPr lang="ar-SA" sz="4500" b="1" dirty="0"/>
              <a:t>لإزالة الغبار، استخدم قطعة قماش من الألياف الدقيقة (مايكروفايبر) نظيفة وجافة. إذا لزم الأمر، بلل القماش قليلًا—تجنب نقع العملة بالكامل في السوائل. فالرطوبة قد تتلف الطلاء الناعم وتؤدي إلى تآكل المعدن بمرور الوقت.</a:t>
            </a:r>
          </a:p>
          <a:p>
            <a:pPr marL="0" indent="0" algn="r">
              <a:buNone/>
            </a:pPr>
            <a:r>
              <a:rPr lang="ar-SA" sz="4500" b="1" dirty="0">
                <a:solidFill>
                  <a:srgbClr val="FFC000"/>
                </a:solidFill>
              </a:rPr>
              <a:t>٣. تخزين آمن ومحكم</a:t>
            </a:r>
          </a:p>
          <a:p>
            <a:pPr marL="0" indent="0" algn="r">
              <a:buNone/>
            </a:pPr>
            <a:r>
              <a:rPr lang="ar-SA" sz="4500" b="1" dirty="0"/>
              <a:t>استخدم علب أكريليك صلبة أو أكياس مخملية فردية مبطنة بمادة مقاومة للبهتان. خزّنها في بيئة منخفضة الرطوبة، ويفضل استخدام أكياس هلام السيليكا للحفاظ عليها من التآكل.</a:t>
            </a:r>
          </a:p>
          <a:p>
            <a:pPr marL="0" indent="0" algn="r">
              <a:buNone/>
            </a:pPr>
            <a:r>
              <a:rPr lang="ar-SA" sz="4500" b="1" dirty="0">
                <a:solidFill>
                  <a:srgbClr val="FFC000"/>
                </a:solidFill>
              </a:rPr>
              <a:t>٤. عرض احترافي ومحمي</a:t>
            </a:r>
          </a:p>
          <a:p>
            <a:pPr marL="0" indent="0" algn="r">
              <a:buNone/>
            </a:pPr>
            <a:r>
              <a:rPr lang="ar-SA" sz="4500" b="1" dirty="0"/>
              <a:t>لعرض مجموعتك، استخدم حوامل عرض من الأكريليك أو إطارات مزودة بحماية من الأشعة فوق البنفسجية للحفاظ على الألوان والتفاصيل. تجنّب أشعة الشمس المباشرة ودرجات الحرارة العالية.</a:t>
            </a:r>
          </a:p>
          <a:p>
            <a:pPr marL="0" indent="0" algn="r">
              <a:buNone/>
            </a:pPr>
            <a:r>
              <a:rPr lang="ar-SA" sz="4500" b="1" dirty="0">
                <a:solidFill>
                  <a:srgbClr val="FFC000"/>
                </a:solidFill>
              </a:rPr>
              <a:t>٥. التوثيق والأرشفة</a:t>
            </a:r>
          </a:p>
          <a:p>
            <a:pPr marL="0" indent="0" algn="r">
              <a:buNone/>
            </a:pPr>
            <a:r>
              <a:rPr lang="ar-SA" sz="4500" b="1" dirty="0"/>
              <a:t>كل عملة تحمل رقمًا تسلسليًا فريدًا وتأتي مع كتيب تعريفي رسمي. احتفظ بهما معًا للحفاظ على الأصالة والتوثيق التاريخي.</a:t>
            </a:r>
          </a:p>
          <a:p>
            <a:pPr algn="ctr"/>
            <a:endParaRPr lang="ar-SA" sz="4500" b="1" dirty="0"/>
          </a:p>
          <a:p>
            <a:pPr marL="0" indent="0" algn="ctr">
              <a:buNone/>
            </a:pPr>
            <a:r>
              <a:rPr lang="ar-SA" sz="4500" b="1" dirty="0"/>
              <a:t>شكرًا لمساهمتك في تكريم تاريخ ونضال فلسطين من خلال هذه المجموعة التذكارية.</a:t>
            </a:r>
          </a:p>
          <a:p>
            <a:pPr marL="0" indent="0" algn="ctr">
              <a:buNone/>
            </a:pPr>
            <a:r>
              <a:rPr lang="ar-SA" sz="4500" b="1" dirty="0"/>
              <a:t>إن عنايتك بها تحفظ رسالتها للأجيال القادمة.</a:t>
            </a:r>
          </a:p>
          <a:p>
            <a:pPr algn="r"/>
            <a:endParaRPr lang="en-US" dirty="0"/>
          </a:p>
        </p:txBody>
      </p:sp>
    </p:spTree>
    <p:extLst>
      <p:ext uri="{BB962C8B-B14F-4D97-AF65-F5344CB8AC3E}">
        <p14:creationId xmlns:p14="http://schemas.microsoft.com/office/powerpoint/2010/main" val="3762560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6A0C0-2F69-621B-0AD1-1656D3ACE548}"/>
              </a:ext>
            </a:extLst>
          </p:cNvPr>
          <p:cNvSpPr>
            <a:spLocks noGrp="1"/>
          </p:cNvSpPr>
          <p:nvPr>
            <p:ph type="title"/>
          </p:nvPr>
        </p:nvSpPr>
        <p:spPr/>
        <p:txBody>
          <a:bodyPr/>
          <a:lstStyle/>
          <a:p>
            <a:r>
              <a:rPr lang="en-US" dirty="0">
                <a:solidFill>
                  <a:srgbClr val="FFC000"/>
                </a:solidFill>
              </a:rPr>
              <a:t>The List of Commemorative Coins:</a:t>
            </a:r>
          </a:p>
        </p:txBody>
      </p:sp>
      <p:sp>
        <p:nvSpPr>
          <p:cNvPr id="3" name="Content Placeholder 2">
            <a:extLst>
              <a:ext uri="{FF2B5EF4-FFF2-40B4-BE49-F238E27FC236}">
                <a16:creationId xmlns:a16="http://schemas.microsoft.com/office/drawing/2014/main" id="{AF967EDD-7B5C-DAE2-C5C2-40DA00EDB014}"/>
              </a:ext>
            </a:extLst>
          </p:cNvPr>
          <p:cNvSpPr>
            <a:spLocks noGrp="1"/>
          </p:cNvSpPr>
          <p:nvPr>
            <p:ph idx="1"/>
          </p:nvPr>
        </p:nvSpPr>
        <p:spPr/>
        <p:txBody>
          <a:bodyPr/>
          <a:lstStyle/>
          <a:p>
            <a:pPr marL="0" indent="0">
              <a:buNone/>
            </a:pPr>
            <a:r>
              <a:rPr lang="en-US" dirty="0">
                <a:latin typeface="Baskerville Old Face" panose="02020602080505020303" pitchFamily="18" charset="0"/>
              </a:rPr>
              <a:t>__ The Palestine Man			__ Palestinian Embroidery </a:t>
            </a:r>
          </a:p>
          <a:p>
            <a:pPr marL="0" indent="0">
              <a:buNone/>
            </a:pPr>
            <a:r>
              <a:rPr lang="en-US" dirty="0">
                <a:latin typeface="Baskerville Old Face" panose="02020602080505020303" pitchFamily="18" charset="0"/>
              </a:rPr>
              <a:t>__ The Palestine Thinker			__ Freedom</a:t>
            </a:r>
          </a:p>
          <a:p>
            <a:pPr marL="0" indent="0">
              <a:buNone/>
            </a:pPr>
            <a:r>
              <a:rPr lang="en-US" dirty="0">
                <a:latin typeface="Baskerville Old Face" panose="02020602080505020303" pitchFamily="18" charset="0"/>
              </a:rPr>
              <a:t>__ The Ambassador to Palestine	__ Yafa</a:t>
            </a:r>
          </a:p>
          <a:p>
            <a:pPr marL="0" indent="0">
              <a:buNone/>
            </a:pPr>
            <a:r>
              <a:rPr lang="en-US" dirty="0">
                <a:latin typeface="Baskerville Old Face" panose="02020602080505020303" pitchFamily="18" charset="0"/>
              </a:rPr>
              <a:t>__ Church of the Holly Sepulcher	__ Mother Palestine</a:t>
            </a:r>
          </a:p>
          <a:p>
            <a:pPr marL="0" indent="0">
              <a:buNone/>
            </a:pPr>
            <a:r>
              <a:rPr lang="en-US" dirty="0">
                <a:latin typeface="Baskerville Old Face" panose="02020602080505020303" pitchFamily="18" charset="0"/>
              </a:rPr>
              <a:t>__ Al-</a:t>
            </a:r>
            <a:r>
              <a:rPr lang="en-US" dirty="0" err="1">
                <a:latin typeface="Baskerville Old Face" panose="02020602080505020303" pitchFamily="18" charset="0"/>
              </a:rPr>
              <a:t>Qibli</a:t>
            </a:r>
            <a:r>
              <a:rPr lang="en-US" dirty="0">
                <a:latin typeface="Baskerville Old Face" panose="02020602080505020303" pitchFamily="18" charset="0"/>
              </a:rPr>
              <a:t> (Al-Aqsa) Mosque		__ Gaza</a:t>
            </a:r>
          </a:p>
          <a:p>
            <a:pPr marL="0" indent="0">
              <a:buNone/>
            </a:pPr>
            <a:r>
              <a:rPr lang="en-US" dirty="0">
                <a:latin typeface="Baskerville Old Face" panose="02020602080505020303" pitchFamily="18" charset="0"/>
              </a:rPr>
              <a:t>__ Dome of the Rock			__ Genocide in Gaza</a:t>
            </a:r>
          </a:p>
          <a:p>
            <a:pPr marL="0" indent="0">
              <a:buNone/>
            </a:pPr>
            <a:r>
              <a:rPr lang="en-US" dirty="0">
                <a:latin typeface="Baskerville Old Face" panose="02020602080505020303" pitchFamily="18" charset="0"/>
              </a:rPr>
              <a:t>__ We Shall Return</a:t>
            </a:r>
          </a:p>
          <a:p>
            <a:pPr marL="0" indent="0">
              <a:buNone/>
            </a:pPr>
            <a:r>
              <a:rPr lang="en-US" dirty="0">
                <a:latin typeface="Baskerville Old Face" panose="02020602080505020303" pitchFamily="18" charset="0"/>
              </a:rPr>
              <a:t>__ </a:t>
            </a:r>
            <a:r>
              <a:rPr lang="en-US" dirty="0" err="1">
                <a:latin typeface="Baskerville Old Face" panose="02020602080505020303" pitchFamily="18" charset="0"/>
              </a:rPr>
              <a:t>Handala</a:t>
            </a:r>
            <a:endParaRPr lang="en-US" dirty="0">
              <a:latin typeface="Baskerville Old Face" panose="02020602080505020303" pitchFamily="18" charset="0"/>
            </a:endParaRPr>
          </a:p>
        </p:txBody>
      </p:sp>
    </p:spTree>
    <p:extLst>
      <p:ext uri="{BB962C8B-B14F-4D97-AF65-F5344CB8AC3E}">
        <p14:creationId xmlns:p14="http://schemas.microsoft.com/office/powerpoint/2010/main" val="4043233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ECDF1-B0DB-0C0B-A8A2-ABFAE4FB0056}"/>
              </a:ext>
            </a:extLst>
          </p:cNvPr>
          <p:cNvSpPr>
            <a:spLocks noGrp="1"/>
          </p:cNvSpPr>
          <p:nvPr>
            <p:ph type="title"/>
          </p:nvPr>
        </p:nvSpPr>
        <p:spPr/>
        <p:txBody>
          <a:bodyPr>
            <a:normAutofit fontScale="90000"/>
          </a:bodyPr>
          <a:lstStyle/>
          <a:p>
            <a:pPr algn="ctr"/>
            <a:br>
              <a:rPr lang="en-US" dirty="0">
                <a:solidFill>
                  <a:srgbClr val="FFC000"/>
                </a:solidFill>
              </a:rPr>
            </a:br>
            <a:r>
              <a:rPr lang="en-US" dirty="0">
                <a:solidFill>
                  <a:srgbClr val="FFC000"/>
                </a:solidFill>
              </a:rPr>
              <a:t>The Palestine Commemorative Coin Collection</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id="{BB75B844-E01D-A50A-190C-E718CFBECEA9}"/>
              </a:ext>
            </a:extLst>
          </p:cNvPr>
          <p:cNvSpPr>
            <a:spLocks noGrp="1"/>
          </p:cNvSpPr>
          <p:nvPr>
            <p:ph idx="1"/>
          </p:nvPr>
        </p:nvSpPr>
        <p:spPr>
          <a:xfrm>
            <a:off x="838200" y="1690687"/>
            <a:ext cx="10515600" cy="4486275"/>
          </a:xfrm>
        </p:spPr>
        <p:txBody>
          <a:bodyPr>
            <a:normAutofit lnSpcReduction="10000"/>
          </a:bodyPr>
          <a:lstStyle/>
          <a:p>
            <a:pPr marL="0" indent="0" algn="ctr">
              <a:buNone/>
            </a:pPr>
            <a:r>
              <a:rPr lang="en-US" sz="2400" dirty="0">
                <a:latin typeface="Baskerville Old Face" panose="02020602080505020303" pitchFamily="18" charset="0"/>
              </a:rPr>
              <a:t>This Palestine Commemorative Coin Collection                                                              preserves memory through art. Each coin is a symbol of resilience, heritage and enduring Palestinian struggle for justice. From ancient Canaanite echoes to the olive tree and the Key of Return, these coins tell a story the world must never forget!</a:t>
            </a:r>
          </a:p>
          <a:p>
            <a:pPr marL="0" indent="0" algn="ctr">
              <a:buNone/>
            </a:pPr>
            <a:r>
              <a:rPr lang="en-US" b="1" dirty="0">
                <a:solidFill>
                  <a:srgbClr val="FFC000"/>
                </a:solidFill>
                <a:latin typeface="Baskerville Old Face" panose="02020602080505020303" pitchFamily="18" charset="0"/>
              </a:rPr>
              <a:t>Collect them . Gift them . Talk about them…</a:t>
            </a:r>
          </a:p>
          <a:p>
            <a:pPr marL="0" indent="0" algn="ctr">
              <a:buNone/>
            </a:pPr>
            <a:endParaRPr lang="en-US" b="1" dirty="0">
              <a:latin typeface="Baskerville Old Face" panose="02020602080505020303" pitchFamily="18" charset="0"/>
            </a:endParaRPr>
          </a:p>
          <a:p>
            <a:pPr marL="0" indent="0" algn="ctr">
              <a:buNone/>
            </a:pPr>
            <a:r>
              <a:rPr lang="ar-SA" b="1" dirty="0">
                <a:solidFill>
                  <a:srgbClr val="FFC000"/>
                </a:solidFill>
              </a:rPr>
              <a:t>المجموعه</a:t>
            </a:r>
            <a:endParaRPr lang="en-US" b="1" dirty="0">
              <a:solidFill>
                <a:srgbClr val="FFC000"/>
              </a:solidFill>
            </a:endParaRPr>
          </a:p>
          <a:p>
            <a:pPr marL="0" indent="0" algn="ctr">
              <a:buNone/>
            </a:pPr>
            <a:r>
              <a:rPr lang="ar-SA" b="1" dirty="0"/>
              <a:t>شهادة على التراث الفلسطيني العريق والهوية الحضارية الثقافية.</a:t>
            </a:r>
          </a:p>
          <a:p>
            <a:pPr marL="0" indent="0" algn="ctr">
              <a:buNone/>
            </a:pPr>
            <a:r>
              <a:rPr lang="ar-SA" b="1" dirty="0"/>
              <a:t>اجمعها. قدمها كهدية. تحدث عنها...</a:t>
            </a:r>
            <a:endParaRPr lang="en-US" b="1" dirty="0"/>
          </a:p>
          <a:p>
            <a:pPr marL="0" indent="0" algn="ctr">
              <a:buNone/>
            </a:pPr>
            <a:endParaRPr lang="en-US" b="1" dirty="0"/>
          </a:p>
          <a:p>
            <a:pPr marL="0" indent="0" algn="ctr">
              <a:buNone/>
            </a:pPr>
            <a:r>
              <a:rPr lang="en-US" sz="1200" b="1" dirty="0"/>
              <a:t>                                                                                                              </a:t>
            </a:r>
          </a:p>
        </p:txBody>
      </p:sp>
    </p:spTree>
    <p:extLst>
      <p:ext uri="{BB962C8B-B14F-4D97-AF65-F5344CB8AC3E}">
        <p14:creationId xmlns:p14="http://schemas.microsoft.com/office/powerpoint/2010/main" val="2376621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FF855-328D-DB0C-4434-C70ABBDD7B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52A571-4B20-8192-6A3A-422D9DE5E71B}"/>
              </a:ext>
            </a:extLst>
          </p:cNvPr>
          <p:cNvSpPr>
            <a:spLocks noGrp="1"/>
          </p:cNvSpPr>
          <p:nvPr>
            <p:ph idx="1"/>
          </p:nvPr>
        </p:nvSpPr>
        <p:spPr/>
        <p:txBody>
          <a:bodyPr>
            <a:normAutofit fontScale="62500" lnSpcReduction="20000"/>
          </a:bodyPr>
          <a:lstStyle/>
          <a:p>
            <a:pPr marL="0" indent="0" algn="ctr">
              <a:buNone/>
            </a:pPr>
            <a:r>
              <a:rPr lang="en-US" dirty="0"/>
              <a:t>                                                                                                                                                                                 </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b="1" dirty="0"/>
              <a:t>The Palestine Mint </a:t>
            </a:r>
          </a:p>
          <a:p>
            <a:pPr marL="0" indent="0" algn="ctr">
              <a:buNone/>
            </a:pPr>
            <a:r>
              <a:rPr lang="en-US" b="1" dirty="0"/>
              <a:t>                                                                                                                                                                                                                                           </a:t>
            </a:r>
            <a:r>
              <a:rPr lang="en-US" b="1" dirty="0">
                <a:latin typeface="Baskerville Old Face" panose="02020602080505020303" pitchFamily="18" charset="0"/>
              </a:rPr>
              <a:t>I</a:t>
            </a:r>
            <a:r>
              <a:rPr lang="en-US" dirty="0">
                <a:latin typeface="Baskerville Old Face" panose="02020602080505020303" pitchFamily="18" charset="0"/>
              </a:rPr>
              <a:t>s a fundraising charitable project of the Center for Advanced International Studies Inc (CAIS), a 501 (c)(3)</a:t>
            </a:r>
          </a:p>
          <a:p>
            <a:pPr marL="0" indent="0" algn="ctr">
              <a:buNone/>
            </a:pPr>
            <a:r>
              <a:rPr lang="en-US" dirty="0">
                <a:latin typeface="Baskerville Old Face" panose="02020602080505020303" pitchFamily="18" charset="0"/>
              </a:rPr>
              <a:t> Educational and Not-For-Profit Corporation. All donations are tax-deductible.</a:t>
            </a:r>
          </a:p>
          <a:p>
            <a:pPr marL="0" indent="0" algn="ctr">
              <a:buNone/>
            </a:pPr>
            <a:r>
              <a:rPr lang="en-US" dirty="0">
                <a:latin typeface="Baskerville Old Face" panose="02020602080505020303" pitchFamily="18" charset="0"/>
              </a:rPr>
              <a:t>CAIS keeps expenses at a minimum by doing the work ourselves, which also means that no money will be</a:t>
            </a:r>
          </a:p>
          <a:p>
            <a:pPr marL="0" indent="0" algn="ctr">
              <a:buNone/>
            </a:pPr>
            <a:r>
              <a:rPr lang="en-US" dirty="0">
                <a:latin typeface="Baskerville Old Face" panose="02020602080505020303" pitchFamily="18" charset="0"/>
              </a:rPr>
              <a:t> spent on salaries or benefits — 100% of your donation will go to the cause itself.</a:t>
            </a:r>
          </a:p>
          <a:p>
            <a:pPr marL="0" indent="0" algn="ctr">
              <a:buNone/>
            </a:pPr>
            <a:r>
              <a:rPr lang="en-US" dirty="0">
                <a:latin typeface="Baskerville Old Face" panose="02020602080505020303" pitchFamily="18" charset="0"/>
              </a:rPr>
              <a:t>1208 Rodman Road, Hamilton, NY 13346  </a:t>
            </a:r>
          </a:p>
          <a:p>
            <a:pPr marL="0" indent="0" algn="ctr">
              <a:buNone/>
            </a:pPr>
            <a:r>
              <a:rPr lang="en-US" dirty="0">
                <a:latin typeface="Baskerville Old Face" panose="02020602080505020303" pitchFamily="18" charset="0"/>
              </a:rPr>
              <a:t>Mobile/WhatsApp: +1-214-971-1347 </a:t>
            </a:r>
          </a:p>
          <a:p>
            <a:pPr marL="0" indent="0" algn="ctr">
              <a:buNone/>
            </a:pPr>
            <a:r>
              <a:rPr lang="en-US" dirty="0">
                <a:latin typeface="Baskerville Old Face" panose="02020602080505020303" pitchFamily="18" charset="0"/>
              </a:rPr>
              <a:t>email: info@palestinemint.com </a:t>
            </a:r>
          </a:p>
        </p:txBody>
      </p:sp>
    </p:spTree>
    <p:extLst>
      <p:ext uri="{BB962C8B-B14F-4D97-AF65-F5344CB8AC3E}">
        <p14:creationId xmlns:p14="http://schemas.microsoft.com/office/powerpoint/2010/main" val="3743135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7668</TotalTime>
  <Words>2874</Words>
  <Application>Microsoft Office PowerPoint</Application>
  <PresentationFormat>Widescreen</PresentationFormat>
  <Paragraphs>120</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Baskerville Old Face</vt:lpstr>
      <vt:lpstr>Office Theme</vt:lpstr>
      <vt:lpstr>The Palestine Mint مؤسسة النقد الفلسطينيه</vt:lpstr>
      <vt:lpstr>The Palestine Mint مؤسسة النقد الفلسطينيه Presents/تقدّم </vt:lpstr>
      <vt:lpstr>PowerPoint Presentation</vt:lpstr>
      <vt:lpstr>The Palestine Man</vt:lpstr>
      <vt:lpstr>PowerPoint Presentation</vt:lpstr>
      <vt:lpstr>The Palestine Thinker</vt:lpstr>
      <vt:lpstr>PowerPoint Presentation</vt:lpstr>
      <vt:lpstr>The Ambassador of Pharaonic Egypt to Palestine</vt:lpstr>
      <vt:lpstr>PowerPoint Presentation</vt:lpstr>
      <vt:lpstr>Church of the Holly Sepulcher</vt:lpstr>
      <vt:lpstr>PowerPoint Presentation</vt:lpstr>
      <vt:lpstr>Al-Qibli Mosque</vt:lpstr>
      <vt:lpstr>PowerPoint Presentation</vt:lpstr>
      <vt:lpstr>Dome of the Rock</vt:lpstr>
      <vt:lpstr>PowerPoint Presentation</vt:lpstr>
      <vt:lpstr>Palestine Flag and Key- We Shall Return!</vt:lpstr>
      <vt:lpstr>PowerPoint Presentation</vt:lpstr>
      <vt:lpstr>Handala and Map of Palestine</vt:lpstr>
      <vt:lpstr>PowerPoint Presentation</vt:lpstr>
      <vt:lpstr>Palestinian Embroidery and the Name Palestine in Arabic Calligraphy  </vt:lpstr>
      <vt:lpstr>PowerPoint Presentation</vt:lpstr>
      <vt:lpstr>Freedom, 1980 by Sliman Mansour  and the Palestinian Sunbird</vt:lpstr>
      <vt:lpstr>PowerPoint Presentation</vt:lpstr>
      <vt:lpstr>The City of Yafa and Sliman Mansour’s  Painting of a Family from the Refugee Camp, 2014: </vt:lpstr>
      <vt:lpstr>PowerPoint Presentation</vt:lpstr>
      <vt:lpstr>Mother Palestine &amp; Al Nakba أمُنا فلسطين و النكبه</vt:lpstr>
      <vt:lpstr>PowerPoint Presentation</vt:lpstr>
      <vt:lpstr>Gaza Strip &amp; Resistance قطاع غزه و المقاومه</vt:lpstr>
      <vt:lpstr>PowerPoint Presentation</vt:lpstr>
      <vt:lpstr>Genocide in Gaza &amp; Ethnic Cleansing الإباده الجماعيه في غزه و التطهير العرقي </vt:lpstr>
      <vt:lpstr>Care Tips</vt:lpstr>
      <vt:lpstr>طريقة العناية </vt:lpstr>
      <vt:lpstr>The List of Commemorative Coins:</vt:lpstr>
      <vt:lpstr> The Palestine Commemorative Coin Collection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Samir Abed-Rabbo</dc:creator>
  <cp:lastModifiedBy>Samir Abed-Rabbo</cp:lastModifiedBy>
  <cp:revision>29</cp:revision>
  <dcterms:created xsi:type="dcterms:W3CDTF">2025-02-03T20:20:06Z</dcterms:created>
  <dcterms:modified xsi:type="dcterms:W3CDTF">2025-06-24T05:38:11Z</dcterms:modified>
</cp:coreProperties>
</file>